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85" r:id="rId5"/>
    <p:sldId id="283" r:id="rId6"/>
    <p:sldId id="284" r:id="rId7"/>
    <p:sldId id="257" r:id="rId8"/>
    <p:sldId id="258" r:id="rId9"/>
    <p:sldId id="259" r:id="rId10"/>
    <p:sldId id="260" r:id="rId11"/>
    <p:sldId id="28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80" r:id="rId23"/>
    <p:sldId id="281" r:id="rId24"/>
    <p:sldId id="273" r:id="rId25"/>
    <p:sldId id="274" r:id="rId26"/>
    <p:sldId id="275" r:id="rId27"/>
    <p:sldId id="276" r:id="rId28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04BE"/>
    <a:srgbClr val="FE0600"/>
    <a:srgbClr val="B2C002"/>
    <a:srgbClr val="D00600"/>
    <a:srgbClr val="FC2110"/>
    <a:srgbClr val="FD09CF"/>
    <a:srgbClr val="E61C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922" autoAdjust="0"/>
  </p:normalViewPr>
  <p:slideViewPr>
    <p:cSldViewPr>
      <p:cViewPr varScale="1">
        <p:scale>
          <a:sx n="112" d="100"/>
          <a:sy n="112" d="100"/>
        </p:scale>
        <p:origin x="150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662FA70-336C-4F37-BAF1-D0523A55B99F}" type="datetimeFigureOut">
              <a:rPr lang="zh-TW" altLang="en-US"/>
              <a:pPr>
                <a:defRPr/>
              </a:pPr>
              <a:t>2020/5/19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1C59E27-934E-4C2F-A790-3ACC4309EA6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85352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792554D-986E-4A77-90BD-922CFB5BE3E7}" type="datetimeFigureOut">
              <a:rPr lang="zh-TW" altLang="en-US"/>
              <a:pPr>
                <a:defRPr/>
              </a:pPr>
              <a:t>2020/5/19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  <a:endParaRPr lang="zh-TW" alt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CA44EAE-B9C6-47ED-A9FB-804DC5416F8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3748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32772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F0259AC-2DC9-46B9-B2D1-DD4579BA9FB4}" type="datetime1">
              <a:rPr lang="zh-TW" altLang="en-US" smtClean="0"/>
              <a:pPr eaLnBrk="1" hangingPunct="1">
                <a:spcBef>
                  <a:spcPct val="0"/>
                </a:spcBef>
              </a:pPr>
              <a:t>2020/5/19</a:t>
            </a:fld>
            <a:endParaRPr lang="zh-TW" altLang="en-US" smtClean="0"/>
          </a:p>
        </p:txBody>
      </p:sp>
      <p:sp>
        <p:nvSpPr>
          <p:cNvPr id="3277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AF4B84D-3C7D-4A99-B262-26EB0E4352D6}" type="slidenum">
              <a:rPr lang="zh-TW" altLang="en-US" smtClean="0"/>
              <a:pPr eaLnBrk="1" hangingPunct="1">
                <a:spcBef>
                  <a:spcPct val="0"/>
                </a:spcBef>
              </a:pPr>
              <a:t>0</a:t>
            </a:fld>
            <a:endParaRPr lang="zh-TW" altLang="en-US" smtClean="0"/>
          </a:p>
        </p:txBody>
      </p:sp>
      <p:sp>
        <p:nvSpPr>
          <p:cNvPr id="32774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TW" smtClean="0"/>
              <a:t>Confidential</a:t>
            </a:r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275774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4744"/>
            <a:ext cx="7772400" cy="1296144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12976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 smtClean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0"/>
            <a:ext cx="1916112" cy="365125"/>
          </a:xfrm>
        </p:spPr>
        <p:txBody>
          <a:bodyPr/>
          <a:lstStyle>
            <a:lvl1pPr algn="ctr">
              <a:defRPr b="1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5A876138-E628-4C87-9341-D9526907F6A5}" type="datetime1">
              <a:rPr lang="zh-TW" altLang="en-US"/>
              <a:pPr>
                <a:defRPr/>
              </a:pPr>
              <a:t>2020/5/19</a:t>
            </a:fld>
            <a:endParaRPr lang="zh-TW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88" y="5949950"/>
            <a:ext cx="18875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b="1"/>
            </a:lvl1pPr>
          </a:lstStyle>
          <a:p>
            <a:pPr>
              <a:defRPr/>
            </a:pPr>
            <a:r>
              <a:rPr lang="zh-TW" altLang="en-US"/>
              <a:t>報告人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817F4ADC-D990-40FF-B5E1-31FE20EADB2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1149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8D8BAE-5694-4C0B-9B24-E17828D51566}" type="datetime1">
              <a:rPr lang="zh-TW" altLang="en-US"/>
              <a:pPr>
                <a:defRPr/>
              </a:pPr>
              <a:t>2020/5/19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86BB7-36D2-43FE-B307-71049C7732F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992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D93936-EA6C-4BCC-A460-811EC8971CA6}" type="datetime1">
              <a:rPr lang="zh-TW" altLang="en-US"/>
              <a:pPr>
                <a:defRPr/>
              </a:pPr>
              <a:t>2020/5/19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BCDDE-2E22-4930-A8F6-784F968FD9A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9377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5E24B5-F7C5-4349-A801-2C2B6C670AA6}" type="datetime1">
              <a:rPr lang="zh-TW" altLang="en-US"/>
              <a:pPr>
                <a:defRPr/>
              </a:pPr>
              <a:t>2020/5/19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78CB8-8B4C-4A85-9EC1-02195EB960B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51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8B078-7180-465C-B791-5590CBB68950}" type="datetime1">
              <a:rPr lang="zh-TW" altLang="en-US"/>
              <a:pPr>
                <a:defRPr/>
              </a:pPr>
              <a:t>2020/5/19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332D38-B5F4-4EFE-987F-6CE66EB913E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0869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EE98F2-2D14-4C6A-A96B-E2EA3FDB8AD4}" type="datetime1">
              <a:rPr lang="zh-TW" altLang="en-US"/>
              <a:pPr>
                <a:defRPr/>
              </a:pPr>
              <a:t>2020/5/19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B7FD6E-C8A5-430C-B995-8F2B823E26B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03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30D90-61B9-4CC2-93EF-1EC63A133A0B}" type="datetime1">
              <a:rPr lang="zh-TW" altLang="en-US"/>
              <a:pPr>
                <a:defRPr/>
              </a:pPr>
              <a:t>2020/5/19</a:t>
            </a:fld>
            <a:endParaRPr lang="zh-TW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B6C0B-C452-4E11-B8CC-87BB36624A3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7143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3D28B-847D-41C7-AA8E-33FCD5A46F0A}" type="datetime1">
              <a:rPr lang="zh-TW" altLang="en-US"/>
              <a:pPr>
                <a:defRPr/>
              </a:pPr>
              <a:t>2020/5/19</a:t>
            </a:fld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F826D0-DBF6-4825-9DAC-3EB10533DF9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9778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91CC1F-01C4-4BE3-9076-B2C51619034D}" type="datetime1">
              <a:rPr lang="zh-TW" altLang="en-US"/>
              <a:pPr>
                <a:defRPr/>
              </a:pPr>
              <a:t>2020/5/19</a:t>
            </a:fld>
            <a:endParaRPr lang="zh-TW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7C2C5-8CDE-4B9C-926F-90A592E3D4D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435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258D7-4205-4867-80F7-ED0CE334F891}" type="datetime1">
              <a:rPr lang="zh-TW" altLang="en-US"/>
              <a:pPr>
                <a:defRPr/>
              </a:pPr>
              <a:t>2020/5/19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C5ED51-2F96-4350-83F6-45475EEA555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928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C73322-6D4E-4B74-B170-0A1D2CB2EC9E}" type="datetime1">
              <a:rPr lang="zh-TW" altLang="en-US"/>
              <a:pPr>
                <a:defRPr/>
              </a:pPr>
              <a:t>2020/5/19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57A2F8-A0C3-425A-B7A9-3043E9E9E03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055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  <a:endParaRPr lang="zh-TW" alt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14E0BE8-D7DC-44D5-9D66-0735F7F35D6A}" type="datetime1">
              <a:rPr lang="zh-TW" altLang="en-US"/>
              <a:pPr>
                <a:defRPr/>
              </a:pPr>
              <a:t>2020/5/19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62363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46353FE9-FE69-4C86-BE4E-C470FBD8F41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53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8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3" y="1052513"/>
            <a:ext cx="7772400" cy="1295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49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第三次新人週報</a:t>
            </a:r>
            <a:endParaRPr lang="en-US" sz="9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88997" y="4437112"/>
            <a:ext cx="346761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工號</a:t>
            </a:r>
            <a:r>
              <a:rPr lang="en-US" altLang="zh-TW" sz="32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:1200106</a:t>
            </a:r>
            <a:endParaRPr lang="en-US" altLang="zh-TW" sz="3200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32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黃劭</a:t>
            </a:r>
            <a:r>
              <a:rPr lang="zh-TW" altLang="en-US" sz="3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宸</a:t>
            </a:r>
            <a:endParaRPr lang="en-US" altLang="zh-TW" sz="3200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到職日</a:t>
            </a:r>
            <a:r>
              <a:rPr lang="en-US" altLang="zh-TW" sz="3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32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109/03/30</a:t>
            </a:r>
            <a:endParaRPr lang="zh-TW" altLang="en-US" sz="3200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986857"/>
            <a:ext cx="4332813" cy="3250455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38100" dist="165100" dir="3000000" sx="104000" sy="104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60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32D5D2-7B7D-420E-829E-26E40C4F2A5A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1536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539750"/>
            <a:ext cx="3313112" cy="24828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3575050"/>
            <a:ext cx="3311525" cy="24828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0" y="539750"/>
            <a:ext cx="3311525" cy="24828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3575050"/>
            <a:ext cx="3322638" cy="249396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7" name="TextBox 6"/>
          <p:cNvSpPr txBox="1">
            <a:spLocks noChangeArrowheads="1"/>
          </p:cNvSpPr>
          <p:nvPr/>
        </p:nvSpPr>
        <p:spPr bwMode="auto">
          <a:xfrm>
            <a:off x="1448980" y="3019425"/>
            <a:ext cx="2175689" cy="33813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安裝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ARC CHAMBER</a:t>
            </a:r>
            <a:endParaRPr lang="en-US" altLang="zh-TW" sz="1400" dirty="0">
              <a:solidFill>
                <a:schemeClr val="bg1"/>
              </a:solidFill>
              <a:latin typeface="+mn-lt"/>
              <a:cs typeface="Segoe UI" pitchFamily="34" charset="0"/>
            </a:endParaRPr>
          </a:p>
        </p:txBody>
      </p:sp>
      <p:sp>
        <p:nvSpPr>
          <p:cNvPr id="15368" name="TextBox 7"/>
          <p:cNvSpPr txBox="1">
            <a:spLocks noChangeArrowheads="1"/>
          </p:cNvSpPr>
          <p:nvPr/>
        </p:nvSpPr>
        <p:spPr bwMode="auto">
          <a:xfrm>
            <a:off x="5395913" y="3035636"/>
            <a:ext cx="3213100" cy="5847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安裝四個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SHOULDER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SCREW 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暫時先不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鎖緊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15369" name="TextBox 8"/>
          <p:cNvSpPr txBox="1">
            <a:spLocks noChangeArrowheads="1"/>
          </p:cNvSpPr>
          <p:nvPr/>
        </p:nvSpPr>
        <p:spPr bwMode="auto">
          <a:xfrm>
            <a:off x="816768" y="6063962"/>
            <a:ext cx="3440112" cy="5847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安裝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BALL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JOINT, GAS SPRING, and SKT JOINT 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在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GAS LINE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上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15370" name="TextBox 9"/>
          <p:cNvSpPr txBox="1">
            <a:spLocks noChangeArrowheads="1"/>
          </p:cNvSpPr>
          <p:nvPr/>
        </p:nvSpPr>
        <p:spPr bwMode="auto">
          <a:xfrm>
            <a:off x="5167945" y="6057900"/>
            <a:ext cx="3580134" cy="83099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接著可以鎖緊四個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SHOULDER SCREWS</a:t>
            </a:r>
            <a:r>
              <a:rPr lang="zh-TW" altLang="en-US" sz="16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確保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ARC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CHAMBER 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跟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SKT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JOINT 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沒間隙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 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以避免氣體外洩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227763" y="4437063"/>
            <a:ext cx="1152525" cy="0"/>
          </a:xfrm>
          <a:prstGeom prst="line">
            <a:avLst/>
          </a:prstGeom>
          <a:ln w="19050">
            <a:solidFill>
              <a:srgbClr val="FFFF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2" name="TextBox 12"/>
          <p:cNvSpPr txBox="1">
            <a:spLocks noChangeArrowheads="1"/>
          </p:cNvSpPr>
          <p:nvPr/>
        </p:nvSpPr>
        <p:spPr bwMode="auto">
          <a:xfrm>
            <a:off x="7423150" y="4313238"/>
            <a:ext cx="122396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000" b="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MUST BE NO GAP</a:t>
            </a:r>
            <a:endParaRPr lang="zh-TW" altLang="en-US" sz="1000" b="0">
              <a:solidFill>
                <a:srgbClr val="FFFF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5373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263" y="4602163"/>
            <a:ext cx="981075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246188"/>
            <a:ext cx="33655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5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688" y="2349500"/>
            <a:ext cx="336550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6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275" y="1250950"/>
            <a:ext cx="3365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7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275" y="2359025"/>
            <a:ext cx="3365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8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488" y="781050"/>
            <a:ext cx="1873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304081" y="538302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rgbClr val="00B050"/>
                </a:solidFill>
              </a:rPr>
              <a:t>3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732486" y="538302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rgbClr val="00B050"/>
                </a:solidFill>
              </a:rPr>
              <a:t>4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7366" y="3391109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rgbClr val="00B050"/>
                </a:solidFill>
              </a:rPr>
              <a:t>5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23593" y="3391109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rgbClr val="00B050"/>
                </a:solidFill>
              </a:rPr>
              <a:t>6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312AC0A-7C04-4AB0-9838-B8AAC0D2BBEE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1638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7" y="3838574"/>
            <a:ext cx="3600450" cy="270033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57213"/>
            <a:ext cx="3516312" cy="26368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557213"/>
            <a:ext cx="3516313" cy="26368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0" name="TextBox 5"/>
          <p:cNvSpPr txBox="1">
            <a:spLocks noChangeArrowheads="1"/>
          </p:cNvSpPr>
          <p:nvPr/>
        </p:nvSpPr>
        <p:spPr bwMode="auto">
          <a:xfrm>
            <a:off x="1115914" y="3194050"/>
            <a:ext cx="2938659" cy="5847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安裝套在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SUPPRESION 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LINE</a:t>
            </a:r>
            <a:r>
              <a:rPr lang="zh-TW" altLang="en-US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外的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CERAMIC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CATHODE 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TUBE</a:t>
            </a:r>
            <a:endParaRPr lang="en-US" altLang="zh-TW" sz="1600" dirty="0">
              <a:solidFill>
                <a:schemeClr val="bg1"/>
              </a:solidFill>
              <a:latin typeface="+mn-lt"/>
              <a:ea typeface="標楷體" panose="03000509000000000000" pitchFamily="65" charset="-120"/>
              <a:cs typeface="Segoe UI" pitchFamily="34" charset="0"/>
            </a:endParaRPr>
          </a:p>
        </p:txBody>
      </p:sp>
      <p:pic>
        <p:nvPicPr>
          <p:cNvPr id="16391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1344613"/>
            <a:ext cx="287337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5" y="4437063"/>
            <a:ext cx="2889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3" name="TextBox 3"/>
          <p:cNvSpPr txBox="1">
            <a:spLocks noChangeArrowheads="1"/>
          </p:cNvSpPr>
          <p:nvPr/>
        </p:nvSpPr>
        <p:spPr bwMode="auto">
          <a:xfrm>
            <a:off x="6227763" y="1090613"/>
            <a:ext cx="151288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000" dirty="0">
                <a:solidFill>
                  <a:srgbClr val="FF0000"/>
                </a:solidFill>
                <a:latin typeface="Segoe UI" pitchFamily="34" charset="0"/>
                <a:cs typeface="Segoe UI" pitchFamily="34" charset="0"/>
              </a:rPr>
              <a:t>SUPPRESION LINE</a:t>
            </a:r>
            <a:endParaRPr lang="zh-TW" altLang="en-US" sz="1000" dirty="0">
              <a:solidFill>
                <a:srgbClr val="FF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639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4116125">
            <a:off x="4290219" y="65882"/>
            <a:ext cx="852487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5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63413">
            <a:off x="6680994" y="3007519"/>
            <a:ext cx="854075" cy="170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266503" y="566014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rgbClr val="00B050"/>
                </a:solidFill>
              </a:rPr>
              <a:t>7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CEB207A-31D9-48CE-A3C2-EF2506FBFCC0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1741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1268413"/>
            <a:ext cx="5532437" cy="41497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3933825"/>
            <a:ext cx="2916237" cy="21859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765175"/>
            <a:ext cx="2916238" cy="21859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Box 5"/>
          <p:cNvSpPr txBox="1">
            <a:spLocks noChangeArrowheads="1"/>
          </p:cNvSpPr>
          <p:nvPr/>
        </p:nvSpPr>
        <p:spPr bwMode="auto">
          <a:xfrm>
            <a:off x="384175" y="5437826"/>
            <a:ext cx="5527675" cy="5847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把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MOUNTING BLOCK 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INSULATOR </a:t>
            </a:r>
            <a:r>
              <a:rPr lang="zh-TW" altLang="en-US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、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CATHODE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SUPPORT 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PLATE</a:t>
            </a:r>
            <a:r>
              <a:rPr lang="zh-TW" altLang="en-US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、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FILAMENT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CLAMP 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組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裝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在一起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17415" name="TextBox 6"/>
          <p:cNvSpPr txBox="1">
            <a:spLocks noChangeArrowheads="1"/>
          </p:cNvSpPr>
          <p:nvPr/>
        </p:nvSpPr>
        <p:spPr bwMode="auto">
          <a:xfrm>
            <a:off x="6251414" y="2946677"/>
            <a:ext cx="2624459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CATHODE SUPPORT 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PLATE</a:t>
            </a:r>
            <a:endParaRPr lang="en-US" altLang="zh-TW" sz="1600" dirty="0">
              <a:solidFill>
                <a:schemeClr val="bg1"/>
              </a:solidFill>
              <a:latin typeface="+mn-lt"/>
              <a:cs typeface="Segoe UI" pitchFamily="34" charset="0"/>
            </a:endParaRPr>
          </a:p>
        </p:txBody>
      </p:sp>
      <p:sp>
        <p:nvSpPr>
          <p:cNvPr id="17416" name="TextBox 7"/>
          <p:cNvSpPr txBox="1">
            <a:spLocks noChangeArrowheads="1"/>
          </p:cNvSpPr>
          <p:nvPr/>
        </p:nvSpPr>
        <p:spPr bwMode="auto">
          <a:xfrm>
            <a:off x="6081713" y="6119813"/>
            <a:ext cx="2916237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MOUNTING BLOCK 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INSULATOR</a:t>
            </a:r>
            <a:endParaRPr lang="en-US" altLang="zh-TW" sz="1600" dirty="0">
              <a:solidFill>
                <a:schemeClr val="bg1"/>
              </a:solidFill>
              <a:latin typeface="+mn-lt"/>
              <a:cs typeface="Segoe UI" pitchFamily="34" charset="0"/>
            </a:endParaRPr>
          </a:p>
        </p:txBody>
      </p:sp>
      <p:cxnSp>
        <p:nvCxnSpPr>
          <p:cNvPr id="3" name="Straight Arrow Connector 2"/>
          <p:cNvCxnSpPr>
            <a:stCxn id="17413" idx="1"/>
          </p:cNvCxnSpPr>
          <p:nvPr/>
        </p:nvCxnSpPr>
        <p:spPr>
          <a:xfrm flipH="1">
            <a:off x="3708400" y="1858963"/>
            <a:ext cx="2397125" cy="706437"/>
          </a:xfrm>
          <a:prstGeom prst="straightConnector1">
            <a:avLst/>
          </a:prstGeom>
          <a:ln w="381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17412" idx="1"/>
          </p:cNvCxnSpPr>
          <p:nvPr/>
        </p:nvCxnSpPr>
        <p:spPr>
          <a:xfrm flipH="1" flipV="1">
            <a:off x="3635375" y="3535363"/>
            <a:ext cx="2446338" cy="1492250"/>
          </a:xfrm>
          <a:prstGeom prst="straightConnector1">
            <a:avLst/>
          </a:prstGeom>
          <a:ln w="381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79413" y="540839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rgbClr val="00B050"/>
                </a:solidFill>
              </a:rPr>
              <a:t>8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47CAA08-F806-4D7D-BB8F-EA666FFAE4B1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zh-TW" altLang="en-US" sz="1200" b="0" dirty="0" smtClean="0">
              <a:solidFill>
                <a:srgbClr val="7F7F7F"/>
              </a:solidFill>
            </a:endParaRPr>
          </a:p>
        </p:txBody>
      </p:sp>
      <p:pic>
        <p:nvPicPr>
          <p:cNvPr id="1843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538163"/>
            <a:ext cx="3386138" cy="2540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3552825"/>
            <a:ext cx="3386138" cy="2540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39750"/>
            <a:ext cx="3384550" cy="25384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552825"/>
            <a:ext cx="3384550" cy="2540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9" name="TextBox 7"/>
          <p:cNvSpPr txBox="1">
            <a:spLocks noChangeArrowheads="1"/>
          </p:cNvSpPr>
          <p:nvPr/>
        </p:nvSpPr>
        <p:spPr bwMode="auto">
          <a:xfrm>
            <a:off x="437356" y="3078163"/>
            <a:ext cx="4164013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把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FILAMENT CLAMP</a:t>
            </a:r>
            <a:r>
              <a:rPr lang="zh-TW" altLang="en-US" sz="1600" b="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撐開以夾住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ELS FILAMENT </a:t>
            </a:r>
            <a:endParaRPr lang="en-US" altLang="zh-TW" sz="1600" b="0" dirty="0">
              <a:solidFill>
                <a:schemeClr val="bg1"/>
              </a:solidFill>
              <a:latin typeface="+mn-lt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18440" name="TextBox 8"/>
          <p:cNvSpPr txBox="1">
            <a:spLocks noChangeArrowheads="1"/>
          </p:cNvSpPr>
          <p:nvPr/>
        </p:nvSpPr>
        <p:spPr bwMode="auto">
          <a:xfrm>
            <a:off x="463442" y="6110129"/>
            <a:ext cx="4124001" cy="5847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把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CATHODE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裝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到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CATHODE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SUPPORT 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PLATE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上</a:t>
            </a:r>
            <a:endParaRPr lang="en-US" altLang="zh-TW" sz="16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dirty="0" smtClean="0">
                <a:solidFill>
                  <a:schemeClr val="bg1"/>
                </a:solidFill>
                <a:ea typeface="標楷體" panose="03000509000000000000" pitchFamily="65" charset="-120"/>
                <a:cs typeface="Segoe UI" pitchFamily="34" charset="0"/>
              </a:rPr>
              <a:t>CATHODE</a:t>
            </a:r>
            <a:r>
              <a:rPr lang="zh-TW" altLang="en-US" sz="1600" dirty="0" smtClean="0">
                <a:solidFill>
                  <a:schemeClr val="bg1"/>
                </a:solidFill>
                <a:ea typeface="標楷體" panose="03000509000000000000" pitchFamily="65" charset="-120"/>
                <a:cs typeface="Segoe UI" pitchFamily="34" charset="0"/>
              </a:rPr>
              <a:t>碰到</a:t>
            </a:r>
            <a:r>
              <a:rPr lang="en-US" altLang="zh-TW" sz="1600" dirty="0">
                <a:solidFill>
                  <a:schemeClr val="bg1"/>
                </a:solidFill>
                <a:ea typeface="標楷體" panose="03000509000000000000" pitchFamily="65" charset="-120"/>
                <a:cs typeface="Segoe UI" pitchFamily="34" charset="0"/>
              </a:rPr>
              <a:t>ELS FILAMENT </a:t>
            </a:r>
            <a:r>
              <a:rPr lang="zh-TW" altLang="en-US" sz="1600" dirty="0" smtClean="0">
                <a:solidFill>
                  <a:schemeClr val="bg1"/>
                </a:solidFill>
                <a:ea typeface="標楷體" panose="03000509000000000000" pitchFamily="65" charset="-120"/>
                <a:cs typeface="Segoe UI" pitchFamily="34" charset="0"/>
              </a:rPr>
              <a:t>後 轉出</a:t>
            </a:r>
            <a:r>
              <a:rPr lang="en-US" altLang="zh-TW" sz="1600" dirty="0" smtClean="0">
                <a:solidFill>
                  <a:schemeClr val="bg1"/>
                </a:solidFill>
                <a:ea typeface="標楷體" panose="03000509000000000000" pitchFamily="65" charset="-120"/>
                <a:cs typeface="Segoe UI" pitchFamily="34" charset="0"/>
              </a:rPr>
              <a:t>3/4</a:t>
            </a:r>
            <a:r>
              <a:rPr lang="zh-TW" altLang="en-US" sz="1600" dirty="0" smtClean="0">
                <a:solidFill>
                  <a:schemeClr val="bg1"/>
                </a:solidFill>
                <a:ea typeface="標楷體" panose="03000509000000000000" pitchFamily="65" charset="-120"/>
                <a:cs typeface="Segoe UI" pitchFamily="34" charset="0"/>
              </a:rPr>
              <a:t>圈</a:t>
            </a:r>
            <a:endParaRPr lang="en-US" altLang="zh-TW" sz="1600" b="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pic>
        <p:nvPicPr>
          <p:cNvPr id="18441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495425"/>
            <a:ext cx="7667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475" y="4530725"/>
            <a:ext cx="7667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358130" y="538163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rgbClr val="00B050"/>
                </a:solidFill>
              </a:rPr>
              <a:t>9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0825" y="3552825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 smtClean="0">
                <a:ln w="0"/>
                <a:solidFill>
                  <a:srgbClr val="00B050"/>
                </a:solidFill>
              </a:rPr>
              <a:t>10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D4103F-FBCA-4A35-A2A0-647C4FBA44B2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1945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3789363"/>
            <a:ext cx="3552825" cy="26638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552450"/>
            <a:ext cx="3552825" cy="26638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3" y="552450"/>
            <a:ext cx="3552825" cy="26638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2" name="TextBox 5"/>
          <p:cNvSpPr txBox="1">
            <a:spLocks noChangeArrowheads="1"/>
          </p:cNvSpPr>
          <p:nvPr/>
        </p:nvSpPr>
        <p:spPr bwMode="auto">
          <a:xfrm>
            <a:off x="731044" y="3232150"/>
            <a:ext cx="3529012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把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CATHODE REPELLER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裝到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CATHODE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上</a:t>
            </a:r>
            <a:endParaRPr lang="en-US" altLang="zh-TW" sz="1600" b="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pic>
        <p:nvPicPr>
          <p:cNvPr id="19463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50" y="1700213"/>
            <a:ext cx="7667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4" name="TextBox 7"/>
          <p:cNvSpPr txBox="1">
            <a:spLocks noChangeArrowheads="1"/>
          </p:cNvSpPr>
          <p:nvPr/>
        </p:nvSpPr>
        <p:spPr bwMode="auto">
          <a:xfrm>
            <a:off x="4260951" y="5816580"/>
            <a:ext cx="1224086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暫時不鎖緊</a:t>
            </a:r>
            <a:endParaRPr lang="en-US" altLang="zh-TW" sz="1600" b="0" dirty="0">
              <a:solidFill>
                <a:srgbClr val="FFFF00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504" y="552450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 smtClean="0">
                <a:ln w="0"/>
                <a:solidFill>
                  <a:srgbClr val="00B050"/>
                </a:solidFill>
              </a:rPr>
              <a:t>11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221E9F4-7843-42F3-BEFF-C9A3F16197C6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2048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536575"/>
            <a:ext cx="3455987" cy="25923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536575"/>
            <a:ext cx="3455987" cy="25923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3667125"/>
            <a:ext cx="3455987" cy="2590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667125"/>
            <a:ext cx="3455987" cy="2590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7" name="TextBox 7"/>
          <p:cNvSpPr txBox="1">
            <a:spLocks noChangeArrowheads="1"/>
          </p:cNvSpPr>
          <p:nvPr/>
        </p:nvSpPr>
        <p:spPr bwMode="auto">
          <a:xfrm>
            <a:off x="811213" y="3128963"/>
            <a:ext cx="3446462" cy="5847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確認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FILAMENT 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在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CATHODE WALL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內且與四周等距離沒有接觸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20488" name="TextBox 11"/>
          <p:cNvSpPr txBox="1">
            <a:spLocks noChangeArrowheads="1"/>
          </p:cNvSpPr>
          <p:nvPr/>
        </p:nvSpPr>
        <p:spPr bwMode="auto">
          <a:xfrm>
            <a:off x="4932424" y="3128963"/>
            <a:ext cx="3887664" cy="5847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標記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CATHODE SUPPORT PLATE 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與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CATHODE 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位子</a:t>
            </a:r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(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FILAMENT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跟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CATHODE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剛好碰到時</a:t>
            </a:r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)</a:t>
            </a:r>
          </a:p>
        </p:txBody>
      </p:sp>
      <p:sp>
        <p:nvSpPr>
          <p:cNvPr id="20489" name="TextBox 12"/>
          <p:cNvSpPr txBox="1">
            <a:spLocks noChangeArrowheads="1"/>
          </p:cNvSpPr>
          <p:nvPr/>
        </p:nvSpPr>
        <p:spPr bwMode="auto">
          <a:xfrm>
            <a:off x="1474049" y="6231428"/>
            <a:ext cx="2058987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轉出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CATHODE </a:t>
            </a:r>
            <a:r>
              <a:rPr lang="en-US" altLang="zh-TW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3/4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圈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20490" name="TextBox 13"/>
          <p:cNvSpPr txBox="1">
            <a:spLocks noChangeArrowheads="1"/>
          </p:cNvSpPr>
          <p:nvPr/>
        </p:nvSpPr>
        <p:spPr bwMode="auto">
          <a:xfrm>
            <a:off x="5226013" y="6271316"/>
            <a:ext cx="3300486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這時可以將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CATHODE REPELLER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鎖緊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15" name="Arc 14"/>
          <p:cNvSpPr/>
          <p:nvPr/>
        </p:nvSpPr>
        <p:spPr>
          <a:xfrm>
            <a:off x="6732588" y="1135063"/>
            <a:ext cx="647700" cy="565150"/>
          </a:xfrm>
          <a:prstGeom prst="arc">
            <a:avLst>
              <a:gd name="adj1" fmla="val 16732148"/>
              <a:gd name="adj2" fmla="val 11359190"/>
            </a:avLst>
          </a:prstGeom>
          <a:ln w="19050">
            <a:solidFill>
              <a:srgbClr val="FFFF00"/>
            </a:solidFill>
            <a:prstDash val="sysDash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92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46116" flipV="1">
            <a:off x="2083594" y="1062831"/>
            <a:ext cx="2603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3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46116" flipV="1">
            <a:off x="2128044" y="4428331"/>
            <a:ext cx="2603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4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53310" flipV="1">
            <a:off x="2660650" y="1060450"/>
            <a:ext cx="2603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5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53310" flipV="1">
            <a:off x="7081838" y="4721225"/>
            <a:ext cx="2603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107174" y="536575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 smtClean="0">
                <a:ln w="0"/>
                <a:solidFill>
                  <a:srgbClr val="00B050"/>
                </a:solidFill>
              </a:rPr>
              <a:t>12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81237" y="536575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 smtClean="0">
                <a:ln w="0"/>
                <a:solidFill>
                  <a:srgbClr val="00B050"/>
                </a:solidFill>
              </a:rPr>
              <a:t>13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7174" y="3620433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 smtClean="0">
                <a:ln w="0"/>
                <a:solidFill>
                  <a:srgbClr val="00B050"/>
                </a:solidFill>
              </a:rPr>
              <a:t>14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444939" y="3568700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 smtClean="0">
                <a:ln w="0"/>
                <a:solidFill>
                  <a:srgbClr val="00B050"/>
                </a:solidFill>
              </a:rPr>
              <a:t>15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DA70F75-DF97-4500-AD91-64BE8A8D4089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2150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549275"/>
            <a:ext cx="3346450" cy="250983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549275"/>
            <a:ext cx="3925887" cy="29432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646488"/>
            <a:ext cx="3346450" cy="25114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5" y="3646488"/>
            <a:ext cx="3924300" cy="29432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11" name="TextBox 6"/>
          <p:cNvSpPr txBox="1">
            <a:spLocks noChangeArrowheads="1"/>
          </p:cNvSpPr>
          <p:nvPr/>
        </p:nvSpPr>
        <p:spPr bwMode="auto">
          <a:xfrm>
            <a:off x="599477" y="3074700"/>
            <a:ext cx="3502025" cy="5847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將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MOUNTING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BLOCK 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部件安裝到</a:t>
            </a:r>
            <a:r>
              <a:rPr lang="en-US" altLang="zh-TW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ARC 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CHAMBER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上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pic>
        <p:nvPicPr>
          <p:cNvPr id="2151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1804988"/>
            <a:ext cx="65405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25" y="4724400"/>
            <a:ext cx="6556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4" name="TextBox 9"/>
          <p:cNvSpPr txBox="1">
            <a:spLocks noChangeArrowheads="1"/>
          </p:cNvSpPr>
          <p:nvPr/>
        </p:nvSpPr>
        <p:spPr bwMode="auto">
          <a:xfrm>
            <a:off x="343318" y="6174214"/>
            <a:ext cx="4014341" cy="83099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螺絲將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MOUNTING BLOCK SCREW RETAINER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、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ARC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CHAMBER 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、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MOUNTING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BLOCK 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三者鎖在一起固定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6300788" y="836613"/>
            <a:ext cx="1117600" cy="2222500"/>
          </a:xfrm>
          <a:prstGeom prst="ellipse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 smtClean="0">
              <a:solidFill>
                <a:srgbClr val="FFFFFF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810375" y="4508500"/>
            <a:ext cx="1217613" cy="936625"/>
          </a:xfrm>
          <a:prstGeom prst="ellipse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 smtClean="0">
              <a:solidFill>
                <a:srgbClr val="FFFFFF"/>
              </a:solidFill>
            </a:endParaRPr>
          </a:p>
        </p:txBody>
      </p:sp>
      <p:sp>
        <p:nvSpPr>
          <p:cNvPr id="21517" name="TextBox 9"/>
          <p:cNvSpPr txBox="1">
            <a:spLocks noChangeArrowheads="1"/>
          </p:cNvSpPr>
          <p:nvPr/>
        </p:nvSpPr>
        <p:spPr bwMode="auto">
          <a:xfrm>
            <a:off x="7092950" y="5538788"/>
            <a:ext cx="652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HERE!</a:t>
            </a:r>
          </a:p>
        </p:txBody>
      </p:sp>
      <p:sp>
        <p:nvSpPr>
          <p:cNvPr id="21518" name="TextBox 9"/>
          <p:cNvSpPr txBox="1">
            <a:spLocks noChangeArrowheads="1"/>
          </p:cNvSpPr>
          <p:nvPr/>
        </p:nvSpPr>
        <p:spPr bwMode="auto">
          <a:xfrm>
            <a:off x="6586538" y="3059113"/>
            <a:ext cx="6524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>
                <a:solidFill>
                  <a:srgbClr val="FFFF00"/>
                </a:solidFill>
                <a:latin typeface="Segoe UI" pitchFamily="34" charset="0"/>
                <a:cs typeface="Segoe UI" pitchFamily="34" charset="0"/>
              </a:rPr>
              <a:t>HERE!</a:t>
            </a:r>
          </a:p>
        </p:txBody>
      </p:sp>
      <p:sp>
        <p:nvSpPr>
          <p:cNvPr id="15" name="矩形 14"/>
          <p:cNvSpPr/>
          <p:nvPr/>
        </p:nvSpPr>
        <p:spPr>
          <a:xfrm>
            <a:off x="34212" y="431439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 smtClean="0">
                <a:ln w="0"/>
                <a:solidFill>
                  <a:srgbClr val="00B050"/>
                </a:solidFill>
              </a:rPr>
              <a:t>16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911" y="3676282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 smtClean="0">
                <a:ln w="0"/>
                <a:solidFill>
                  <a:srgbClr val="00B050"/>
                </a:solidFill>
              </a:rPr>
              <a:t>17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C17370B-BAA1-412E-B014-655F2103B80A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2253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39750"/>
            <a:ext cx="3276600" cy="24574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538163"/>
            <a:ext cx="3278188" cy="24590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8" y="3716338"/>
            <a:ext cx="3255962" cy="24431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716338"/>
            <a:ext cx="3255962" cy="24431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6" name="TextBox 9"/>
          <p:cNvSpPr txBox="1">
            <a:spLocks noChangeArrowheads="1"/>
          </p:cNvSpPr>
          <p:nvPr/>
        </p:nvSpPr>
        <p:spPr bwMode="auto">
          <a:xfrm>
            <a:off x="1534319" y="3016627"/>
            <a:ext cx="1839242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確保螺絲都有鎖緊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22537" name="TextBox 9"/>
          <p:cNvSpPr txBox="1">
            <a:spLocks noChangeArrowheads="1"/>
          </p:cNvSpPr>
          <p:nvPr/>
        </p:nvSpPr>
        <p:spPr bwMode="auto">
          <a:xfrm>
            <a:off x="1005024" y="6159500"/>
            <a:ext cx="2897832" cy="5847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確保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CATHODE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在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ARC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CHAMBER 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WALL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裡置中位子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22538" name="TextBox 9"/>
          <p:cNvSpPr txBox="1">
            <a:spLocks noChangeArrowheads="1"/>
          </p:cNvSpPr>
          <p:nvPr/>
        </p:nvSpPr>
        <p:spPr bwMode="auto">
          <a:xfrm>
            <a:off x="5778934" y="6150956"/>
            <a:ext cx="2159719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安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裝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BASE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PLATE LINER</a:t>
            </a:r>
          </a:p>
        </p:txBody>
      </p:sp>
      <p:sp>
        <p:nvSpPr>
          <p:cNvPr id="2" name="Oval 1"/>
          <p:cNvSpPr/>
          <p:nvPr/>
        </p:nvSpPr>
        <p:spPr>
          <a:xfrm>
            <a:off x="1835150" y="1628775"/>
            <a:ext cx="1296988" cy="576263"/>
          </a:xfrm>
          <a:prstGeom prst="ellipse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en-US" altLang="zh-TW" smtClean="0">
              <a:solidFill>
                <a:srgbClr val="FFFFFF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5940425" y="692150"/>
            <a:ext cx="1655763" cy="2160588"/>
          </a:xfrm>
          <a:prstGeom prst="ellipse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en-US" altLang="zh-TW" smtClean="0">
              <a:solidFill>
                <a:srgbClr val="FFFFFF"/>
              </a:solidFill>
            </a:endParaRPr>
          </a:p>
        </p:txBody>
      </p:sp>
      <p:sp>
        <p:nvSpPr>
          <p:cNvPr id="22543" name="TextBox 9"/>
          <p:cNvSpPr txBox="1">
            <a:spLocks noChangeArrowheads="1"/>
          </p:cNvSpPr>
          <p:nvPr/>
        </p:nvSpPr>
        <p:spPr bwMode="auto">
          <a:xfrm>
            <a:off x="827088" y="4855586"/>
            <a:ext cx="129698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400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用鏡子檢查或是看兩側與上面間距是否一致即可知道位置是否置中</a:t>
            </a:r>
            <a:endParaRPr lang="en-US" altLang="zh-TW" sz="1400" dirty="0">
              <a:solidFill>
                <a:srgbClr val="FFFF00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6032041" y="2997200"/>
            <a:ext cx="1839242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確保螺絲都有鎖緊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3286" y="419353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 smtClean="0">
                <a:ln w="0"/>
                <a:solidFill>
                  <a:srgbClr val="00B050"/>
                </a:solidFill>
              </a:rPr>
              <a:t>18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3286" y="3623312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 smtClean="0">
                <a:ln w="0"/>
                <a:solidFill>
                  <a:srgbClr val="00B050"/>
                </a:solidFill>
              </a:rPr>
              <a:t>19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48999" y="3614946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 smtClean="0">
                <a:ln w="0"/>
                <a:solidFill>
                  <a:srgbClr val="00B050"/>
                </a:solidFill>
              </a:rPr>
              <a:t>20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>
            <a:off x="2555776" y="4102651"/>
            <a:ext cx="11171" cy="357024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1835150" y="4721223"/>
            <a:ext cx="401828" cy="0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2967501" y="4723130"/>
            <a:ext cx="329274" cy="15672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7A51469-5100-4524-89BC-B2DBE3AD95D9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2355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49275"/>
            <a:ext cx="3384550" cy="25384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552450"/>
            <a:ext cx="3379788" cy="2535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3644900"/>
            <a:ext cx="3379788" cy="2535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0" y="3665538"/>
            <a:ext cx="3379788" cy="2535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9" name="TextBox 9"/>
          <p:cNvSpPr txBox="1">
            <a:spLocks noChangeArrowheads="1"/>
          </p:cNvSpPr>
          <p:nvPr/>
        </p:nvSpPr>
        <p:spPr bwMode="auto">
          <a:xfrm>
            <a:off x="1222971" y="3078748"/>
            <a:ext cx="2592784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安裝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FILAMENT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PLATE LINER</a:t>
            </a:r>
          </a:p>
        </p:txBody>
      </p:sp>
      <p:sp>
        <p:nvSpPr>
          <p:cNvPr id="23560" name="TextBox 9"/>
          <p:cNvSpPr txBox="1">
            <a:spLocks noChangeArrowheads="1"/>
          </p:cNvSpPr>
          <p:nvPr/>
        </p:nvSpPr>
        <p:spPr bwMode="auto">
          <a:xfrm>
            <a:off x="1032966" y="6180138"/>
            <a:ext cx="3009305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300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安裝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REPELLER END PLATE LINER</a:t>
            </a:r>
            <a:endParaRPr lang="en-US" altLang="zh-TW" sz="1600" dirty="0">
              <a:solidFill>
                <a:schemeClr val="bg1"/>
              </a:solidFill>
              <a:latin typeface="+mn-lt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23561" name="TextBox 9"/>
          <p:cNvSpPr txBox="1">
            <a:spLocks noChangeArrowheads="1"/>
          </p:cNvSpPr>
          <p:nvPr/>
        </p:nvSpPr>
        <p:spPr bwMode="auto">
          <a:xfrm>
            <a:off x="5893420" y="6200358"/>
            <a:ext cx="1943447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組裝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REPELLER 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部件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23562" name="TextBox 9"/>
          <p:cNvSpPr txBox="1">
            <a:spLocks noChangeArrowheads="1"/>
          </p:cNvSpPr>
          <p:nvPr/>
        </p:nvSpPr>
        <p:spPr bwMode="auto">
          <a:xfrm>
            <a:off x="5795963" y="3078748"/>
            <a:ext cx="2165498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安裝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SIDE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PLATES LINER</a:t>
            </a:r>
          </a:p>
        </p:txBody>
      </p:sp>
      <p:sp>
        <p:nvSpPr>
          <p:cNvPr id="11" name="矩形 10"/>
          <p:cNvSpPr/>
          <p:nvPr/>
        </p:nvSpPr>
        <p:spPr>
          <a:xfrm>
            <a:off x="158224" y="549275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 smtClean="0">
                <a:ln w="0"/>
                <a:solidFill>
                  <a:srgbClr val="00B050"/>
                </a:solidFill>
              </a:rPr>
              <a:t>21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48986" y="549275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 smtClean="0">
                <a:ln w="0"/>
                <a:solidFill>
                  <a:srgbClr val="00B050"/>
                </a:solidFill>
              </a:rPr>
              <a:t>22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8224" y="3573016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 smtClean="0">
                <a:ln w="0"/>
                <a:solidFill>
                  <a:srgbClr val="00B050"/>
                </a:solidFill>
              </a:rPr>
              <a:t>23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71211" y="3618505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 smtClean="0">
                <a:ln w="0"/>
                <a:solidFill>
                  <a:srgbClr val="00B050"/>
                </a:solidFill>
              </a:rPr>
              <a:t>24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47DD146-D995-4DD2-9B5A-7D146434F94C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24579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582613"/>
            <a:ext cx="3457575" cy="25923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549275"/>
            <a:ext cx="3468687" cy="26003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0" y="3716338"/>
            <a:ext cx="2633663" cy="19764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716338"/>
            <a:ext cx="3455987" cy="25923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3" name="TextBox 9"/>
          <p:cNvSpPr txBox="1">
            <a:spLocks noChangeArrowheads="1"/>
          </p:cNvSpPr>
          <p:nvPr/>
        </p:nvSpPr>
        <p:spPr bwMode="auto">
          <a:xfrm>
            <a:off x="1627432" y="3192463"/>
            <a:ext cx="2063259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確保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REPELLER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有鎖緊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24584" name="TextBox 9"/>
          <p:cNvSpPr txBox="1">
            <a:spLocks noChangeArrowheads="1"/>
          </p:cNvSpPr>
          <p:nvPr/>
        </p:nvSpPr>
        <p:spPr bwMode="auto">
          <a:xfrm>
            <a:off x="5116513" y="6308725"/>
            <a:ext cx="3559943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確保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CONNECTION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兩端都有鎖緊固定好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24585" name="TextBox 9"/>
          <p:cNvSpPr txBox="1">
            <a:spLocks noChangeArrowheads="1"/>
          </p:cNvSpPr>
          <p:nvPr/>
        </p:nvSpPr>
        <p:spPr bwMode="auto">
          <a:xfrm>
            <a:off x="1018381" y="5692775"/>
            <a:ext cx="3230562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安裝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CATHODE CONNECTOR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跟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WIRE</a:t>
            </a:r>
            <a:endParaRPr lang="en-US" altLang="zh-TW" sz="1600" dirty="0">
              <a:solidFill>
                <a:schemeClr val="bg1"/>
              </a:solidFill>
              <a:latin typeface="+mn-lt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24586" name="TextBox 9"/>
          <p:cNvSpPr txBox="1">
            <a:spLocks noChangeArrowheads="1"/>
          </p:cNvSpPr>
          <p:nvPr/>
        </p:nvSpPr>
        <p:spPr bwMode="auto">
          <a:xfrm>
            <a:off x="5203825" y="3175000"/>
            <a:ext cx="3400425" cy="5847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重複確認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ARC CHAMBER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裡的零件是否有裝好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pic>
        <p:nvPicPr>
          <p:cNvPr id="24587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3" y="4446588"/>
            <a:ext cx="65405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53310" flipV="1">
            <a:off x="6342063" y="3743325"/>
            <a:ext cx="2603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53310" flipV="1">
            <a:off x="6180138" y="5006975"/>
            <a:ext cx="2603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175824" y="549275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 smtClean="0">
                <a:ln w="0"/>
                <a:solidFill>
                  <a:srgbClr val="00B050"/>
                </a:solidFill>
              </a:rPr>
              <a:t>25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87462" y="575022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 smtClean="0">
                <a:ln w="0"/>
                <a:solidFill>
                  <a:srgbClr val="00B050"/>
                </a:solidFill>
              </a:rPr>
              <a:t>26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4181" y="3649670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 smtClean="0">
                <a:ln w="0"/>
                <a:solidFill>
                  <a:srgbClr val="00B050"/>
                </a:solidFill>
              </a:rPr>
              <a:t>27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90105" y="3649670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 smtClean="0">
                <a:ln w="0"/>
                <a:solidFill>
                  <a:srgbClr val="00B050"/>
                </a:solidFill>
              </a:rPr>
              <a:t>28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solidFill>
                  <a:srgbClr val="FF0000"/>
                </a:solidFill>
              </a:rPr>
              <a:t>GSD </a:t>
            </a:r>
            <a:r>
              <a:rPr lang="en-US" altLang="zh-TW" sz="4800" dirty="0" smtClean="0">
                <a:solidFill>
                  <a:srgbClr val="FF0000"/>
                </a:solidFill>
              </a:rPr>
              <a:t>200  </a:t>
            </a:r>
            <a:r>
              <a:rPr lang="en-US" altLang="zh-TW" sz="4800" dirty="0">
                <a:solidFill>
                  <a:srgbClr val="FF0000"/>
                </a:solidFill>
              </a:rPr>
              <a:t>SOURCE HEAD</a:t>
            </a:r>
            <a:endParaRPr lang="zh-TW" altLang="en-US" sz="4800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sz="4000" dirty="0" smtClean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zh-TW" sz="4000" dirty="0" smtClean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DISMANTLING</a:t>
            </a:r>
          </a:p>
          <a:p>
            <a:r>
              <a:rPr lang="en-US" altLang="zh-TW" sz="4000" dirty="0" smtClean="0">
                <a:solidFill>
                  <a:srgbClr val="00B05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ASSEMBLE</a:t>
            </a:r>
          </a:p>
          <a:p>
            <a:r>
              <a:rPr lang="en-US" altLang="zh-TW" sz="4000" dirty="0">
                <a:solidFill>
                  <a:schemeClr val="accent1"/>
                </a:solidFill>
                <a:cs typeface="Segoe UI" pitchFamily="34" charset="0"/>
              </a:rPr>
              <a:t>ISOLATION TEST</a:t>
            </a:r>
            <a:endParaRPr lang="en-US" altLang="zh-TW" sz="4000" dirty="0" smtClean="0">
              <a:solidFill>
                <a:schemeClr val="accent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altLang="zh-TW" sz="4000" dirty="0"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引用自</a:t>
            </a:r>
            <a:r>
              <a:rPr lang="en-US" altLang="zh-TW" sz="2000" dirty="0" smtClean="0">
                <a:ea typeface="標楷體" panose="03000509000000000000" pitchFamily="65" charset="-120"/>
              </a:rPr>
              <a:t>SAMUEL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- 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山姆</a:t>
            </a:r>
            <a:r>
              <a:rPr lang="zh-TW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爾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000" dirty="0" smtClean="0">
                <a:ea typeface="標楷體" panose="03000509000000000000" pitchFamily="65" charset="-120"/>
              </a:rPr>
              <a:t>GSD 200 </a:t>
            </a:r>
            <a:r>
              <a:rPr lang="en-US" altLang="zh-TW" sz="2000" dirty="0">
                <a:ea typeface="標楷體" panose="03000509000000000000" pitchFamily="65" charset="-120"/>
              </a:rPr>
              <a:t>SOURCE HEAD </a:t>
            </a:r>
            <a:r>
              <a:rPr lang="en-US" altLang="zh-TW" sz="2000" dirty="0" smtClean="0">
                <a:ea typeface="標楷體" panose="03000509000000000000" pitchFamily="65" charset="-120"/>
              </a:rPr>
              <a:t>Maintenance </a:t>
            </a:r>
            <a:r>
              <a:rPr lang="en-US" altLang="zh-TW" sz="2000" dirty="0">
                <a:ea typeface="標楷體" panose="03000509000000000000" pitchFamily="65" charset="-120"/>
              </a:rPr>
              <a:t>Guideline </a:t>
            </a:r>
            <a:endParaRPr lang="zh-TW" altLang="en-US" sz="2000" dirty="0"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68565C-EE2E-4475-BDB5-163A26A170F2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05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7B8ABC4-0A87-4D28-AE14-15ABB86FEC0F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sp>
        <p:nvSpPr>
          <p:cNvPr id="25603" name="Title 1"/>
          <p:cNvSpPr>
            <a:spLocks noGrp="1"/>
          </p:cNvSpPr>
          <p:nvPr>
            <p:ph type="title"/>
          </p:nvPr>
        </p:nvSpPr>
        <p:spPr>
          <a:xfrm>
            <a:off x="611188" y="2492375"/>
            <a:ext cx="8229600" cy="1143000"/>
          </a:xfrm>
        </p:spPr>
        <p:txBody>
          <a:bodyPr/>
          <a:lstStyle/>
          <a:p>
            <a:r>
              <a:rPr lang="en-US" altLang="zh-TW" sz="6000" dirty="0" smtClean="0">
                <a:solidFill>
                  <a:schemeClr val="accent1"/>
                </a:solidFill>
                <a:cs typeface="Segoe UI" pitchFamily="34" charset="0"/>
              </a:rPr>
              <a:t>ISOLATION TEST</a:t>
            </a:r>
            <a:endParaRPr lang="zh-TW" altLang="en-US" sz="6000" dirty="0" smtClean="0">
              <a:solidFill>
                <a:schemeClr val="accent1"/>
              </a:solidFill>
              <a:cs typeface="Segoe U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3B8FF6E-BCF1-4515-A586-B5EED3DC84D3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2662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536575"/>
            <a:ext cx="3279775" cy="24606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536575"/>
            <a:ext cx="3281363" cy="24606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3652838"/>
            <a:ext cx="3281362" cy="24606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613150"/>
            <a:ext cx="3281363" cy="245903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31" name="TextBox 9"/>
          <p:cNvSpPr txBox="1">
            <a:spLocks noChangeArrowheads="1"/>
          </p:cNvSpPr>
          <p:nvPr/>
        </p:nvSpPr>
        <p:spPr bwMode="auto">
          <a:xfrm>
            <a:off x="1478111" y="2987617"/>
            <a:ext cx="1944390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FILAMENT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需要導通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26632" name="TextBox 9"/>
          <p:cNvSpPr txBox="1">
            <a:spLocks noChangeArrowheads="1"/>
          </p:cNvSpPr>
          <p:nvPr/>
        </p:nvSpPr>
        <p:spPr bwMode="auto">
          <a:xfrm>
            <a:off x="4963542" y="6063962"/>
            <a:ext cx="3793678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SUPPRESSION LINE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跟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CATHODE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SUPPORT 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PLATE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需要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導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通</a:t>
            </a:r>
            <a:endParaRPr lang="en-US" altLang="zh-TW" sz="1600" dirty="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6633" name="TextBox 9"/>
          <p:cNvSpPr txBox="1">
            <a:spLocks noChangeArrowheads="1"/>
          </p:cNvSpPr>
          <p:nvPr/>
        </p:nvSpPr>
        <p:spPr bwMode="auto">
          <a:xfrm>
            <a:off x="808608" y="6119982"/>
            <a:ext cx="3331021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REPELLER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跟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ARC CHAMBER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需要絕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緣</a:t>
            </a:r>
            <a:endParaRPr lang="en-US" altLang="zh-TW" sz="1600" dirty="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6634" name="TextBox 9"/>
          <p:cNvSpPr txBox="1">
            <a:spLocks noChangeArrowheads="1"/>
          </p:cNvSpPr>
          <p:nvPr/>
        </p:nvSpPr>
        <p:spPr bwMode="auto">
          <a:xfrm>
            <a:off x="5076056" y="2987617"/>
            <a:ext cx="3779837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FILAMENT 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LINE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跟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SOURCE BODY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需要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絕緣</a:t>
            </a:r>
            <a:endParaRPr lang="en-US" altLang="zh-TW" sz="1600" dirty="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176588" y="1443038"/>
            <a:ext cx="936625" cy="792162"/>
          </a:xfrm>
          <a:prstGeom prst="ellipse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en-US" altLang="zh-TW" smtClean="0">
              <a:solidFill>
                <a:srgbClr val="FFFFFF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388225" y="1257300"/>
            <a:ext cx="742950" cy="582613"/>
          </a:xfrm>
          <a:prstGeom prst="ellipse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en-US" altLang="zh-TW" smtClean="0">
              <a:solidFill>
                <a:srgbClr val="FFFFFF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887663" y="4260850"/>
            <a:ext cx="1069975" cy="823913"/>
          </a:xfrm>
          <a:prstGeom prst="ellipse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en-US" altLang="zh-TW" smtClean="0">
              <a:solidFill>
                <a:srgbClr val="FFFFFF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651500" y="4941888"/>
            <a:ext cx="720725" cy="647700"/>
          </a:xfrm>
          <a:prstGeom prst="ellipse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en-US" altLang="zh-TW" smtClean="0">
              <a:solidFill>
                <a:srgbClr val="FFFFFF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30230" y="404664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 smtClean="0">
                <a:ln w="0"/>
                <a:solidFill>
                  <a:schemeClr val="accent1"/>
                </a:solidFill>
              </a:rPr>
              <a:t>1</a:t>
            </a:r>
            <a:endParaRPr lang="zh-TW" altLang="en-US" sz="40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722349" y="404664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chemeClr val="accent1"/>
                </a:solidFill>
              </a:rPr>
              <a:t>2</a:t>
            </a:r>
            <a:endParaRPr lang="zh-TW" altLang="en-US" sz="40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30230" y="3540899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chemeClr val="accent1"/>
                </a:solidFill>
              </a:rPr>
              <a:t>3</a:t>
            </a:r>
            <a:endParaRPr lang="zh-TW" altLang="en-US" sz="40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22349" y="3552964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chemeClr val="accent1"/>
                </a:solidFill>
              </a:rPr>
              <a:t>4</a:t>
            </a:r>
            <a:endParaRPr lang="zh-TW" altLang="en-US" sz="4000" b="1" cap="none" spc="0" dirty="0">
              <a:ln w="0"/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5FF3ED6-0414-46DA-9EC2-AFC64818C42D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2765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47688"/>
            <a:ext cx="3457575" cy="25923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547688"/>
            <a:ext cx="3457575" cy="25923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156" y="3762375"/>
            <a:ext cx="3457575" cy="259397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7" name="TextBox 9"/>
          <p:cNvSpPr txBox="1">
            <a:spLocks noChangeArrowheads="1"/>
          </p:cNvSpPr>
          <p:nvPr/>
        </p:nvSpPr>
        <p:spPr bwMode="auto">
          <a:xfrm>
            <a:off x="791431" y="3121532"/>
            <a:ext cx="3528887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SOURCE 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BODY</a:t>
            </a:r>
            <a:r>
              <a:rPr lang="zh-TW" altLang="en-US" sz="1600" dirty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跟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CATHODE SUPPORT PLATE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需要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絕緣</a:t>
            </a:r>
            <a:endParaRPr lang="en-US" altLang="zh-TW" sz="1600" dirty="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7658" name="TextBox 9"/>
          <p:cNvSpPr txBox="1">
            <a:spLocks noChangeArrowheads="1"/>
          </p:cNvSpPr>
          <p:nvPr/>
        </p:nvSpPr>
        <p:spPr bwMode="auto">
          <a:xfrm>
            <a:off x="2959099" y="6246525"/>
            <a:ext cx="3341688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ARC 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CHAMBER</a:t>
            </a:r>
            <a:r>
              <a:rPr lang="zh-TW" altLang="en-US" sz="1600" dirty="0">
                <a:solidFill>
                  <a:schemeClr val="bg1"/>
                </a:solidFill>
                <a:ea typeface="標楷體" panose="03000509000000000000" pitchFamily="65" charset="-120"/>
                <a:cs typeface="Segoe UI" pitchFamily="34" charset="0"/>
              </a:rPr>
              <a:t>跟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CATHODE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SUPPORT 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PLATE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需要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絕緣</a:t>
            </a:r>
            <a:endParaRPr lang="en-US" altLang="zh-TW" sz="1600" dirty="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7659" name="TextBox 10"/>
          <p:cNvSpPr txBox="1">
            <a:spLocks noChangeArrowheads="1"/>
          </p:cNvSpPr>
          <p:nvPr/>
        </p:nvSpPr>
        <p:spPr bwMode="auto">
          <a:xfrm>
            <a:off x="5203949" y="3144679"/>
            <a:ext cx="3057276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CAHODE SUPPORT 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PLATE</a:t>
            </a:r>
            <a:r>
              <a:rPr lang="zh-TW" altLang="en-US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跟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FILAMENT CLAMP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需要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絕緣</a:t>
            </a:r>
            <a:endParaRPr lang="en-US" altLang="zh-TW" sz="1600" dirty="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555875" y="2305050"/>
            <a:ext cx="1008063" cy="547688"/>
          </a:xfrm>
          <a:prstGeom prst="ellipse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en-US" altLang="zh-TW" smtClean="0">
              <a:solidFill>
                <a:srgbClr val="FFFFFF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7029450" y="1295400"/>
            <a:ext cx="1123950" cy="892175"/>
          </a:xfrm>
          <a:prstGeom prst="ellipse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en-US" altLang="zh-TW" smtClean="0">
              <a:solidFill>
                <a:srgbClr val="FFFFFF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5617529" y="4487862"/>
            <a:ext cx="576263" cy="512763"/>
          </a:xfrm>
          <a:prstGeom prst="ellipse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en-US" altLang="zh-TW" smtClean="0">
              <a:solidFill>
                <a:srgbClr val="FFFF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0230" y="404664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chemeClr val="accent1"/>
                </a:solidFill>
              </a:rPr>
              <a:t>5</a:t>
            </a:r>
            <a:endParaRPr lang="zh-TW" altLang="en-US" sz="40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46951" y="404664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chemeClr val="accent1"/>
                </a:solidFill>
              </a:rPr>
              <a:t>6</a:t>
            </a:r>
            <a:endParaRPr lang="zh-TW" altLang="en-US" sz="40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56730" y="3621158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chemeClr val="accent1"/>
                </a:solidFill>
              </a:rPr>
              <a:t>7</a:t>
            </a:r>
            <a:endParaRPr lang="zh-TW" altLang="en-US" sz="4000" b="1" cap="none" spc="0" dirty="0">
              <a:ln w="0"/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0B7240C-8408-4C57-A1D9-14DDD6163518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2867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549275"/>
            <a:ext cx="3528640" cy="264536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5" y="3644901"/>
            <a:ext cx="3428057" cy="257140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49275"/>
            <a:ext cx="3228975" cy="24209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44900"/>
            <a:ext cx="3228975" cy="24209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9" name="TextBox 9"/>
          <p:cNvSpPr txBox="1">
            <a:spLocks noChangeArrowheads="1"/>
          </p:cNvSpPr>
          <p:nvPr/>
        </p:nvSpPr>
        <p:spPr bwMode="auto">
          <a:xfrm>
            <a:off x="1777764" y="2981095"/>
            <a:ext cx="1327621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安裝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ARC SLIT</a:t>
            </a:r>
            <a:endParaRPr lang="en-US" altLang="zh-TW" sz="1600" dirty="0">
              <a:solidFill>
                <a:schemeClr val="bg1"/>
              </a:solidFill>
              <a:latin typeface="+mn-lt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28680" name="TextBox 9"/>
          <p:cNvSpPr txBox="1">
            <a:spLocks noChangeArrowheads="1"/>
          </p:cNvSpPr>
          <p:nvPr/>
        </p:nvSpPr>
        <p:spPr bwMode="auto">
          <a:xfrm>
            <a:off x="1066985" y="6065838"/>
            <a:ext cx="2749178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用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RETAINER PIN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固定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ARC SLIT </a:t>
            </a:r>
          </a:p>
        </p:txBody>
      </p:sp>
      <p:pic>
        <p:nvPicPr>
          <p:cNvPr id="28681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340768"/>
            <a:ext cx="2581841" cy="56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3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581128"/>
            <a:ext cx="2520279" cy="530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6236426" y="4261643"/>
            <a:ext cx="411020" cy="1700213"/>
          </a:xfrm>
          <a:prstGeom prst="ellipse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en-US" altLang="zh-TW" smtClean="0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60876" y="3925391"/>
            <a:ext cx="366712" cy="1700212"/>
          </a:xfrm>
          <a:prstGeom prst="ellipse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en-US" altLang="zh-TW" smtClean="0">
              <a:solidFill>
                <a:srgbClr val="FFFF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4809" y="404664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 smtClean="0">
                <a:ln w="0"/>
                <a:solidFill>
                  <a:srgbClr val="00B050"/>
                </a:solidFill>
              </a:rPr>
              <a:t>29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4770" y="3598949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 smtClean="0">
                <a:ln w="0"/>
                <a:solidFill>
                  <a:srgbClr val="00B050"/>
                </a:solidFill>
              </a:rPr>
              <a:t>30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  <p:sp>
        <p:nvSpPr>
          <p:cNvPr id="18" name="Oval 1"/>
          <p:cNvSpPr/>
          <p:nvPr/>
        </p:nvSpPr>
        <p:spPr>
          <a:xfrm>
            <a:off x="6051560" y="3945608"/>
            <a:ext cx="259548" cy="1492332"/>
          </a:xfrm>
          <a:prstGeom prst="ellipse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en-US" altLang="zh-TW" smtClean="0">
              <a:solidFill>
                <a:srgbClr val="FFFFFF"/>
              </a:solidFill>
            </a:endParaRPr>
          </a:p>
        </p:txBody>
      </p:sp>
      <p:sp>
        <p:nvSpPr>
          <p:cNvPr id="19" name="Oval 1"/>
          <p:cNvSpPr/>
          <p:nvPr/>
        </p:nvSpPr>
        <p:spPr>
          <a:xfrm>
            <a:off x="7088342" y="3808719"/>
            <a:ext cx="285075" cy="1385348"/>
          </a:xfrm>
          <a:prstGeom prst="ellipse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en-US" altLang="zh-TW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D47E97B-794C-4737-A8C6-7788FAC9317F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29699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74675"/>
            <a:ext cx="3457575" cy="25923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569913"/>
            <a:ext cx="3455988" cy="25923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1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6" y="3627726"/>
            <a:ext cx="3455987" cy="25923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2" name="TextBox 9"/>
          <p:cNvSpPr txBox="1">
            <a:spLocks noChangeArrowheads="1"/>
          </p:cNvSpPr>
          <p:nvPr/>
        </p:nvSpPr>
        <p:spPr bwMode="auto">
          <a:xfrm>
            <a:off x="1475730" y="3175001"/>
            <a:ext cx="2160290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用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IPA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清理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O-RING 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溝槽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29703" name="TextBox 9"/>
          <p:cNvSpPr txBox="1">
            <a:spLocks noChangeArrowheads="1"/>
          </p:cNvSpPr>
          <p:nvPr/>
        </p:nvSpPr>
        <p:spPr bwMode="auto">
          <a:xfrm>
            <a:off x="1205967" y="6237526"/>
            <a:ext cx="2699815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簽上組裝人名字跟組裝日期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29704" name="TextBox 9"/>
          <p:cNvSpPr txBox="1">
            <a:spLocks noChangeArrowheads="1"/>
          </p:cNvSpPr>
          <p:nvPr/>
        </p:nvSpPr>
        <p:spPr bwMode="auto">
          <a:xfrm>
            <a:off x="4953000" y="3162300"/>
            <a:ext cx="3621088" cy="5847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確認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O-RING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無損傷以免影響漏率</a:t>
            </a:r>
            <a:endParaRPr lang="en-US" altLang="zh-TW" sz="16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用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IPA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清理並塗上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ea typeface="標楷體" panose="03000509000000000000" pitchFamily="65" charset="-120"/>
              </a:rPr>
              <a:t>VACUUM GREASE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裝上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pic>
        <p:nvPicPr>
          <p:cNvPr id="29705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53310" flipV="1">
            <a:off x="3236913" y="1766888"/>
            <a:ext cx="2603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53310" flipV="1">
            <a:off x="7394575" y="1611313"/>
            <a:ext cx="2603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99625" y="481987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 smtClean="0">
                <a:ln w="0"/>
                <a:solidFill>
                  <a:srgbClr val="00B050"/>
                </a:solidFill>
              </a:rPr>
              <a:t>31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47358" y="481987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 smtClean="0">
                <a:ln w="0"/>
                <a:solidFill>
                  <a:srgbClr val="00B050"/>
                </a:solidFill>
              </a:rPr>
              <a:t>32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2488" y="3513555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 smtClean="0">
                <a:ln w="0"/>
                <a:solidFill>
                  <a:srgbClr val="00B050"/>
                </a:solidFill>
              </a:rPr>
              <a:t>33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D397A4C-6D65-427A-AFDE-A6AF38ADA877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981075" y="2573338"/>
            <a:ext cx="7772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45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D006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kumimoji="0" lang="en-US" sz="13700" dirty="0" smtClean="0">
                <a:solidFill>
                  <a:srgbClr val="FF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DISMANTLING</a:t>
            </a:r>
            <a:r>
              <a:rPr kumimoji="0" lang="en-US" sz="4400" dirty="0" smtClean="0">
                <a:solidFill>
                  <a:srgbClr val="FF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defRPr/>
            </a:pPr>
            <a:r>
              <a:rPr kumimoji="0" lang="en-US" sz="6700" dirty="0" smtClean="0">
                <a:solidFill>
                  <a:srgbClr val="FF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OF COMPONENTS</a:t>
            </a:r>
            <a:endParaRPr kumimoji="0" lang="en-US" sz="6700" dirty="0">
              <a:solidFill>
                <a:srgbClr val="FF0000"/>
              </a:solidFill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12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A960522-EC35-4AFE-BE17-771098274820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409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550863"/>
            <a:ext cx="3455988" cy="25923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550863"/>
            <a:ext cx="3455988" cy="25923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566361"/>
            <a:ext cx="3457575" cy="2590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3513554"/>
            <a:ext cx="3457575" cy="2590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1"/>
          <p:cNvSpPr txBox="1">
            <a:spLocks noChangeArrowheads="1"/>
          </p:cNvSpPr>
          <p:nvPr/>
        </p:nvSpPr>
        <p:spPr bwMode="auto">
          <a:xfrm>
            <a:off x="1483953" y="3143250"/>
            <a:ext cx="1999382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移除四根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RETAIN</a:t>
            </a:r>
            <a:r>
              <a:rPr lang="zh-TW" altLang="en-US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 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PIN</a:t>
            </a:r>
          </a:p>
        </p:txBody>
      </p:sp>
      <p:sp>
        <p:nvSpPr>
          <p:cNvPr id="4104" name="TextBox 2"/>
          <p:cNvSpPr txBox="1">
            <a:spLocks noChangeArrowheads="1"/>
          </p:cNvSpPr>
          <p:nvPr/>
        </p:nvSpPr>
        <p:spPr bwMode="auto">
          <a:xfrm>
            <a:off x="6169818" y="3152299"/>
            <a:ext cx="1422400" cy="338554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移除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ARC SLIT</a:t>
            </a:r>
            <a:endParaRPr lang="zh-TW" altLang="en-US" sz="1600" dirty="0">
              <a:solidFill>
                <a:schemeClr val="bg1"/>
              </a:solidFill>
              <a:latin typeface="+mn-lt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940425" y="1989138"/>
            <a:ext cx="792163" cy="792162"/>
          </a:xfrm>
          <a:prstGeom prst="ellipse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 smtClean="0">
              <a:solidFill>
                <a:srgbClr val="FFFFFF"/>
              </a:solidFill>
            </a:endParaRPr>
          </a:p>
        </p:txBody>
      </p:sp>
      <p:sp>
        <p:nvSpPr>
          <p:cNvPr id="4106" name="TextBox 4"/>
          <p:cNvSpPr txBox="1">
            <a:spLocks noChangeArrowheads="1"/>
          </p:cNvSpPr>
          <p:nvPr/>
        </p:nvSpPr>
        <p:spPr bwMode="auto">
          <a:xfrm>
            <a:off x="679004" y="6136700"/>
            <a:ext cx="3609280" cy="58477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鬆開螺絲讓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CATHODE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WIRE 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跟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CATHODE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SUPPORT 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PLATE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分離</a:t>
            </a:r>
            <a:endParaRPr lang="zh-TW" altLang="en-US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763688" y="3886223"/>
            <a:ext cx="863600" cy="790575"/>
          </a:xfrm>
          <a:prstGeom prst="ellipse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 smtClean="0">
              <a:solidFill>
                <a:srgbClr val="FFFFFF"/>
              </a:solidFill>
            </a:endParaRPr>
          </a:p>
        </p:txBody>
      </p:sp>
      <p:sp>
        <p:nvSpPr>
          <p:cNvPr id="4108" name="TextBox 6"/>
          <p:cNvSpPr txBox="1">
            <a:spLocks noChangeArrowheads="1"/>
          </p:cNvSpPr>
          <p:nvPr/>
        </p:nvSpPr>
        <p:spPr bwMode="auto">
          <a:xfrm>
            <a:off x="5508997" y="6103596"/>
            <a:ext cx="2744043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移除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CERAMIC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CATHODE TUBE </a:t>
            </a:r>
            <a:endParaRPr lang="zh-TW" altLang="en-US" sz="1600" dirty="0">
              <a:solidFill>
                <a:schemeClr val="bg1"/>
              </a:solidFill>
              <a:latin typeface="+mn-lt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443663" y="5300663"/>
            <a:ext cx="465137" cy="936625"/>
          </a:xfrm>
          <a:prstGeom prst="ellipse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 smtClean="0">
              <a:solidFill>
                <a:srgbClr val="FFFFFF"/>
              </a:solidFill>
            </a:endParaRPr>
          </a:p>
        </p:txBody>
      </p:sp>
      <p:cxnSp>
        <p:nvCxnSpPr>
          <p:cNvPr id="11" name="Straight Arrow Connector 10"/>
          <p:cNvCxnSpPr>
            <a:stCxn id="8" idx="0"/>
          </p:cNvCxnSpPr>
          <p:nvPr/>
        </p:nvCxnSpPr>
        <p:spPr>
          <a:xfrm flipV="1">
            <a:off x="6677025" y="4652963"/>
            <a:ext cx="415925" cy="647700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34652" y="404664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 smtClean="0">
                <a:ln w="0"/>
                <a:solidFill>
                  <a:srgbClr val="FF0000"/>
                </a:solidFill>
              </a:rPr>
              <a:t>1</a:t>
            </a:r>
            <a:endParaRPr lang="zh-TW" altLang="en-US" sz="4000" b="1" cap="none" spc="0" dirty="0">
              <a:ln w="0"/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44008" y="410317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rgbClr val="FF0000"/>
                </a:solidFill>
              </a:rPr>
              <a:t>2</a:t>
            </a:r>
            <a:endParaRPr lang="zh-TW" altLang="en-US" sz="4000" b="1" cap="none" spc="0" dirty="0">
              <a:ln w="0"/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4652" y="3484027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rgbClr val="FF0000"/>
                </a:solidFill>
              </a:rPr>
              <a:t>3</a:t>
            </a:r>
            <a:endParaRPr lang="zh-TW" altLang="en-US" sz="4000" b="1" cap="none" spc="0" dirty="0">
              <a:ln w="0"/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20098" y="3481804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rgbClr val="FF0000"/>
                </a:solidFill>
              </a:rPr>
              <a:t>4</a:t>
            </a:r>
            <a:endParaRPr lang="zh-TW" altLang="en-US" sz="4000" b="1" cap="none" spc="0" dirty="0">
              <a:ln w="0"/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67449E2-ED8E-4F31-97F0-D1E2AB437274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512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549275"/>
            <a:ext cx="3471863" cy="26050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63" y="549275"/>
            <a:ext cx="3473450" cy="26050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3752850"/>
            <a:ext cx="3471863" cy="26050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63" y="3752850"/>
            <a:ext cx="3473450" cy="26050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7" name="TextBox 2"/>
          <p:cNvSpPr txBox="1">
            <a:spLocks noChangeArrowheads="1"/>
          </p:cNvSpPr>
          <p:nvPr/>
        </p:nvSpPr>
        <p:spPr bwMode="auto">
          <a:xfrm>
            <a:off x="749004" y="3165719"/>
            <a:ext cx="3633788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鬆開固定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MOUNTING BLOCK</a:t>
            </a: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的兩顆螺絲</a:t>
            </a:r>
            <a:endParaRPr lang="zh-TW" altLang="en-US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5128" name="TextBox 2"/>
          <p:cNvSpPr txBox="1">
            <a:spLocks noChangeArrowheads="1"/>
          </p:cNvSpPr>
          <p:nvPr/>
        </p:nvSpPr>
        <p:spPr bwMode="auto">
          <a:xfrm>
            <a:off x="972568" y="6370429"/>
            <a:ext cx="3186659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移除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MOUNTING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BLOCK ASSEMBLY</a:t>
            </a:r>
            <a:endParaRPr lang="zh-TW" altLang="en-US" sz="1600" dirty="0">
              <a:solidFill>
                <a:schemeClr val="bg1"/>
              </a:solidFill>
              <a:latin typeface="+mn-lt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5129" name="TextBox 2"/>
          <p:cNvSpPr txBox="1">
            <a:spLocks noChangeArrowheads="1"/>
          </p:cNvSpPr>
          <p:nvPr/>
        </p:nvSpPr>
        <p:spPr bwMode="auto">
          <a:xfrm>
            <a:off x="5122863" y="3165474"/>
            <a:ext cx="3409950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MOUNTING BLOCK RETAINER SCREW</a:t>
            </a:r>
            <a:endParaRPr lang="zh-TW" altLang="en-US" sz="1600" dirty="0">
              <a:solidFill>
                <a:schemeClr val="bg1"/>
              </a:solidFill>
              <a:latin typeface="+mn-lt"/>
              <a:cs typeface="Segoe UI" pitchFamily="34" charset="0"/>
            </a:endParaRPr>
          </a:p>
        </p:txBody>
      </p:sp>
      <p:sp>
        <p:nvSpPr>
          <p:cNvPr id="5130" name="TextBox 2"/>
          <p:cNvSpPr txBox="1">
            <a:spLocks noChangeArrowheads="1"/>
          </p:cNvSpPr>
          <p:nvPr/>
        </p:nvSpPr>
        <p:spPr bwMode="auto">
          <a:xfrm>
            <a:off x="5602288" y="6366915"/>
            <a:ext cx="2578100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鬆開四根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SHOULDER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SCREW</a:t>
            </a:r>
            <a:endParaRPr lang="zh-TW" altLang="en-US" sz="1600" dirty="0">
              <a:solidFill>
                <a:schemeClr val="bg1"/>
              </a:solidFill>
              <a:latin typeface="+mn-lt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6926263" y="1557338"/>
            <a:ext cx="741362" cy="431800"/>
          </a:xfrm>
          <a:prstGeom prst="ellipse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 smtClean="0">
              <a:solidFill>
                <a:srgbClr val="FFFFFF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2916238" y="5373688"/>
            <a:ext cx="1008062" cy="981075"/>
          </a:xfrm>
          <a:prstGeom prst="ellipse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 smtClean="0">
              <a:solidFill>
                <a:srgbClr val="FFFFFF"/>
              </a:solidFill>
            </a:endParaRPr>
          </a:p>
        </p:txBody>
      </p:sp>
      <p:sp>
        <p:nvSpPr>
          <p:cNvPr id="5133" name="TextBox 3"/>
          <p:cNvSpPr txBox="1">
            <a:spLocks noChangeArrowheads="1"/>
          </p:cNvSpPr>
          <p:nvPr/>
        </p:nvSpPr>
        <p:spPr bwMode="auto">
          <a:xfrm>
            <a:off x="7659688" y="4365625"/>
            <a:ext cx="298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>
                <a:solidFill>
                  <a:srgbClr val="FFFF00"/>
                </a:solidFill>
                <a:latin typeface="Arial Black" pitchFamily="34" charset="0"/>
              </a:rPr>
              <a:t>3</a:t>
            </a:r>
            <a:endParaRPr lang="zh-TW" altLang="en-US" sz="1400" b="0">
              <a:solidFill>
                <a:srgbClr val="FFFF00"/>
              </a:solidFill>
              <a:latin typeface="Arial Black" pitchFamily="34" charset="0"/>
            </a:endParaRPr>
          </a:p>
        </p:txBody>
      </p:sp>
      <p:cxnSp>
        <p:nvCxnSpPr>
          <p:cNvPr id="6" name="Straight Arrow Connector 5"/>
          <p:cNvCxnSpPr>
            <a:stCxn id="5133" idx="1"/>
          </p:cNvCxnSpPr>
          <p:nvPr/>
        </p:nvCxnSpPr>
        <p:spPr>
          <a:xfrm flipH="1" flipV="1">
            <a:off x="7288213" y="4495800"/>
            <a:ext cx="371475" cy="23813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979613" y="1700213"/>
            <a:ext cx="936625" cy="433387"/>
          </a:xfrm>
          <a:prstGeom prst="ellipse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 smtClean="0">
              <a:solidFill>
                <a:srgbClr val="FFFFFF"/>
              </a:solidFill>
            </a:endParaRPr>
          </a:p>
        </p:txBody>
      </p:sp>
      <p:sp>
        <p:nvSpPr>
          <p:cNvPr id="5136" name="TextBox 19"/>
          <p:cNvSpPr txBox="1">
            <a:spLocks noChangeArrowheads="1"/>
          </p:cNvSpPr>
          <p:nvPr/>
        </p:nvSpPr>
        <p:spPr bwMode="auto">
          <a:xfrm>
            <a:off x="7691438" y="5157788"/>
            <a:ext cx="298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>
                <a:solidFill>
                  <a:srgbClr val="FFFF00"/>
                </a:solidFill>
                <a:latin typeface="Arial Black" pitchFamily="34" charset="0"/>
              </a:rPr>
              <a:t>4</a:t>
            </a:r>
            <a:endParaRPr lang="zh-TW" altLang="en-US" sz="1400" b="0">
              <a:solidFill>
                <a:srgbClr val="FFFF00"/>
              </a:solidFill>
              <a:latin typeface="Arial Black" pitchFamily="34" charset="0"/>
            </a:endParaRPr>
          </a:p>
        </p:txBody>
      </p:sp>
      <p:cxnSp>
        <p:nvCxnSpPr>
          <p:cNvPr id="21" name="Straight Arrow Connector 20"/>
          <p:cNvCxnSpPr>
            <a:stCxn id="5136" idx="1"/>
          </p:cNvCxnSpPr>
          <p:nvPr/>
        </p:nvCxnSpPr>
        <p:spPr>
          <a:xfrm flipH="1" flipV="1">
            <a:off x="7319963" y="5287963"/>
            <a:ext cx="371475" cy="23812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8" name="TextBox 21"/>
          <p:cNvSpPr txBox="1">
            <a:spLocks noChangeArrowheads="1"/>
          </p:cNvSpPr>
          <p:nvPr/>
        </p:nvSpPr>
        <p:spPr bwMode="auto">
          <a:xfrm flipH="1">
            <a:off x="5718175" y="4292600"/>
            <a:ext cx="3000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>
                <a:solidFill>
                  <a:srgbClr val="FFFF00"/>
                </a:solidFill>
                <a:latin typeface="Arial Black" pitchFamily="34" charset="0"/>
              </a:rPr>
              <a:t>1</a:t>
            </a:r>
            <a:endParaRPr lang="zh-TW" altLang="en-US" sz="1400" b="0">
              <a:solidFill>
                <a:srgbClr val="FFFF00"/>
              </a:solidFill>
              <a:latin typeface="Arial Black" pitchFamily="3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999163" y="4437063"/>
            <a:ext cx="334962" cy="0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0" name="TextBox 23"/>
          <p:cNvSpPr txBox="1">
            <a:spLocks noChangeArrowheads="1"/>
          </p:cNvSpPr>
          <p:nvPr/>
        </p:nvSpPr>
        <p:spPr bwMode="auto">
          <a:xfrm flipH="1">
            <a:off x="5651500" y="5105400"/>
            <a:ext cx="298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>
                <a:solidFill>
                  <a:srgbClr val="FFFF00"/>
                </a:solidFill>
                <a:latin typeface="Arial Black" pitchFamily="34" charset="0"/>
              </a:rPr>
              <a:t>2</a:t>
            </a:r>
            <a:endParaRPr lang="zh-TW" altLang="en-US" sz="1400" b="0">
              <a:solidFill>
                <a:srgbClr val="FFFF00"/>
              </a:solidFill>
              <a:latin typeface="Arial Black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940425" y="5241925"/>
            <a:ext cx="298450" cy="0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04652" y="549275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rgbClr val="FF0000"/>
                </a:solidFill>
              </a:rPr>
              <a:t>5</a:t>
            </a:r>
            <a:endParaRPr lang="zh-TW" altLang="en-US" sz="4000" b="1" cap="none" spc="0" dirty="0">
              <a:ln w="0"/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09600" y="3655079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rgbClr val="FF0000"/>
                </a:solidFill>
              </a:rPr>
              <a:t>6</a:t>
            </a:r>
            <a:endParaRPr lang="zh-TW" altLang="en-US" sz="4000" b="1" cap="none" spc="0" dirty="0">
              <a:ln w="0"/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574728" y="3655079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rgbClr val="FF0000"/>
                </a:solidFill>
              </a:rPr>
              <a:t>7</a:t>
            </a:r>
            <a:endParaRPr lang="zh-TW" altLang="en-US" sz="4000" b="1" cap="none" spc="0" dirty="0">
              <a:ln w="0"/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1E426B5-D672-4A75-B026-B8B2CEB4B5C6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614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581025"/>
            <a:ext cx="3441700" cy="258286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3" y="581026"/>
            <a:ext cx="3441700" cy="258246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741738"/>
            <a:ext cx="3443287" cy="258286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3" y="3741738"/>
            <a:ext cx="3441700" cy="258286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1" name="TextBox 2"/>
          <p:cNvSpPr txBox="1">
            <a:spLocks noChangeArrowheads="1"/>
          </p:cNvSpPr>
          <p:nvPr/>
        </p:nvSpPr>
        <p:spPr bwMode="auto">
          <a:xfrm>
            <a:off x="1596156" y="3165014"/>
            <a:ext cx="1905149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移除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ARC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CHAMBER</a:t>
            </a:r>
            <a:endParaRPr lang="zh-TW" altLang="en-US" sz="1600" dirty="0">
              <a:solidFill>
                <a:schemeClr val="bg1"/>
              </a:solidFill>
              <a:latin typeface="+mn-lt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6152" name="TextBox 2"/>
          <p:cNvSpPr txBox="1">
            <a:spLocks noChangeArrowheads="1"/>
          </p:cNvSpPr>
          <p:nvPr/>
        </p:nvSpPr>
        <p:spPr bwMode="auto">
          <a:xfrm>
            <a:off x="5183313" y="3171595"/>
            <a:ext cx="3455862" cy="58477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1. ARC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CHAMBER   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2. SPACER SCREW 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3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. SHOULDER SCREWS</a:t>
            </a:r>
            <a:endParaRPr lang="zh-TW" altLang="en-US" sz="1600" dirty="0">
              <a:solidFill>
                <a:schemeClr val="bg1"/>
              </a:solidFill>
              <a:latin typeface="+mn-lt"/>
              <a:cs typeface="Segoe UI" pitchFamily="34" charset="0"/>
            </a:endParaRPr>
          </a:p>
        </p:txBody>
      </p:sp>
      <p:sp>
        <p:nvSpPr>
          <p:cNvPr id="6153" name="TextBox 2"/>
          <p:cNvSpPr txBox="1">
            <a:spLocks noChangeArrowheads="1"/>
          </p:cNvSpPr>
          <p:nvPr/>
        </p:nvSpPr>
        <p:spPr bwMode="auto">
          <a:xfrm>
            <a:off x="1842565" y="6321425"/>
            <a:ext cx="1412329" cy="33972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移除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REPELLER</a:t>
            </a:r>
            <a:endParaRPr lang="zh-TW" altLang="en-US" sz="1600" dirty="0">
              <a:solidFill>
                <a:schemeClr val="bg1"/>
              </a:solidFill>
              <a:latin typeface="+mn-lt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6154" name="TextBox 2"/>
          <p:cNvSpPr txBox="1">
            <a:spLocks noChangeArrowheads="1"/>
          </p:cNvSpPr>
          <p:nvPr/>
        </p:nvSpPr>
        <p:spPr bwMode="auto">
          <a:xfrm>
            <a:off x="5064125" y="6314613"/>
            <a:ext cx="3690938" cy="58477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移除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BASE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, SIDE, REPELLER and 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FILAMENT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PLATES LINER</a:t>
            </a:r>
            <a:endParaRPr lang="zh-TW" altLang="en-US" sz="1600" dirty="0">
              <a:solidFill>
                <a:schemeClr val="bg1"/>
              </a:solidFill>
              <a:latin typeface="+mn-lt"/>
              <a:cs typeface="Segoe UI" pitchFamily="34" charset="0"/>
            </a:endParaRPr>
          </a:p>
        </p:txBody>
      </p:sp>
      <p:sp>
        <p:nvSpPr>
          <p:cNvPr id="6155" name="TextBox 1"/>
          <p:cNvSpPr txBox="1">
            <a:spLocks noChangeArrowheads="1"/>
          </p:cNvSpPr>
          <p:nvPr/>
        </p:nvSpPr>
        <p:spPr bwMode="auto">
          <a:xfrm>
            <a:off x="6156325" y="908050"/>
            <a:ext cx="215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0">
                <a:solidFill>
                  <a:srgbClr val="FFFF00"/>
                </a:solidFill>
                <a:latin typeface="Arial Black" pitchFamily="34" charset="0"/>
              </a:rPr>
              <a:t>1</a:t>
            </a:r>
            <a:endParaRPr lang="zh-TW" altLang="en-US" sz="2000" b="0">
              <a:solidFill>
                <a:srgbClr val="FFFF00"/>
              </a:solidFill>
              <a:latin typeface="Arial Black" pitchFamily="34" charset="0"/>
            </a:endParaRPr>
          </a:p>
        </p:txBody>
      </p:sp>
      <p:sp>
        <p:nvSpPr>
          <p:cNvPr id="6156" name="TextBox 11"/>
          <p:cNvSpPr txBox="1">
            <a:spLocks noChangeArrowheads="1"/>
          </p:cNvSpPr>
          <p:nvPr/>
        </p:nvSpPr>
        <p:spPr bwMode="auto">
          <a:xfrm>
            <a:off x="7235825" y="1108075"/>
            <a:ext cx="215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0">
                <a:solidFill>
                  <a:srgbClr val="FFFF00"/>
                </a:solidFill>
                <a:latin typeface="Arial Black" pitchFamily="34" charset="0"/>
              </a:rPr>
              <a:t>2</a:t>
            </a:r>
            <a:endParaRPr lang="zh-TW" altLang="en-US" sz="2000" b="0">
              <a:solidFill>
                <a:srgbClr val="FFFF00"/>
              </a:solidFill>
              <a:latin typeface="Arial Black" pitchFamily="34" charset="0"/>
            </a:endParaRPr>
          </a:p>
        </p:txBody>
      </p:sp>
      <p:sp>
        <p:nvSpPr>
          <p:cNvPr id="6157" name="TextBox 12"/>
          <p:cNvSpPr txBox="1">
            <a:spLocks noChangeArrowheads="1"/>
          </p:cNvSpPr>
          <p:nvPr/>
        </p:nvSpPr>
        <p:spPr bwMode="auto">
          <a:xfrm>
            <a:off x="8101013" y="1557338"/>
            <a:ext cx="215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0">
                <a:solidFill>
                  <a:srgbClr val="FFFF00"/>
                </a:solidFill>
                <a:latin typeface="Arial Black" pitchFamily="34" charset="0"/>
              </a:rPr>
              <a:t>3</a:t>
            </a:r>
            <a:endParaRPr lang="zh-TW" altLang="en-US" sz="2000" b="0">
              <a:solidFill>
                <a:srgbClr val="FFFF00"/>
              </a:solidFill>
              <a:latin typeface="Arial Black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164388" y="4221163"/>
            <a:ext cx="0" cy="21590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885113" y="4652963"/>
            <a:ext cx="215900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227763" y="4768850"/>
            <a:ext cx="215900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353300" y="4660900"/>
            <a:ext cx="171450" cy="20637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835150" y="4651375"/>
            <a:ext cx="0" cy="21590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82736" y="549275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rgbClr val="FF0000"/>
                </a:solidFill>
              </a:rPr>
              <a:t>8</a:t>
            </a:r>
            <a:endParaRPr lang="zh-TW" altLang="en-US" sz="4000" b="1" cap="none" spc="0" dirty="0">
              <a:ln w="0"/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24792" y="3635193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rgbClr val="FF0000"/>
                </a:solidFill>
              </a:rPr>
              <a:t>9</a:t>
            </a:r>
            <a:endParaRPr lang="zh-TW" altLang="en-US" sz="4000" b="1" cap="none" spc="0" dirty="0">
              <a:ln w="0"/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477624" y="3635193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 smtClean="0">
                <a:ln w="0"/>
                <a:solidFill>
                  <a:srgbClr val="FF0000"/>
                </a:solidFill>
              </a:rPr>
              <a:t>10</a:t>
            </a:r>
            <a:endParaRPr lang="zh-TW" altLang="en-US" sz="4000" b="1" cap="none" spc="0" dirty="0">
              <a:ln w="0"/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D937455-90DB-4F58-9D20-B20E12AAC7FA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717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571500"/>
            <a:ext cx="3455988" cy="2590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13" y="549275"/>
            <a:ext cx="3455987" cy="25923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5" name="TextBox 2"/>
          <p:cNvSpPr txBox="1">
            <a:spLocks noChangeArrowheads="1"/>
          </p:cNvSpPr>
          <p:nvPr/>
        </p:nvSpPr>
        <p:spPr bwMode="auto">
          <a:xfrm>
            <a:off x="853281" y="3149138"/>
            <a:ext cx="3472657" cy="58477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把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CATHODE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, CATHODE REPELLER </a:t>
            </a:r>
            <a:r>
              <a:rPr lang="zh-TW" altLang="en-US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和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 FILAMENT</a:t>
            </a:r>
            <a:r>
              <a:rPr lang="zh-TW" altLang="en-US" sz="16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  <a:cs typeface="Segoe UI" pitchFamily="34" charset="0"/>
              </a:rPr>
              <a:t>分解開來</a:t>
            </a:r>
            <a:endParaRPr lang="zh-TW" altLang="en-US" sz="1600" dirty="0">
              <a:solidFill>
                <a:schemeClr val="bg1"/>
              </a:solidFill>
              <a:latin typeface="+mn-lt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7176" name="TextBox 2"/>
          <p:cNvSpPr txBox="1">
            <a:spLocks noChangeArrowheads="1"/>
          </p:cNvSpPr>
          <p:nvPr/>
        </p:nvSpPr>
        <p:spPr bwMode="auto">
          <a:xfrm>
            <a:off x="869950" y="6296025"/>
            <a:ext cx="36671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200" b="0">
                <a:latin typeface="Segoe UI" pitchFamily="34" charset="0"/>
                <a:cs typeface="Segoe UI" pitchFamily="34" charset="0"/>
              </a:rPr>
              <a:t>CLEAN THE COMPONENTS IN SAND BLAST AREA</a:t>
            </a:r>
            <a:endParaRPr lang="zh-TW" altLang="en-US" sz="1200" b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177" name="TextBox 2"/>
          <p:cNvSpPr txBox="1">
            <a:spLocks noChangeArrowheads="1"/>
          </p:cNvSpPr>
          <p:nvPr/>
        </p:nvSpPr>
        <p:spPr bwMode="auto">
          <a:xfrm>
            <a:off x="4892675" y="6288088"/>
            <a:ext cx="391001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100" b="0">
                <a:latin typeface="Segoe UI" pitchFamily="34" charset="0"/>
                <a:cs typeface="Segoe UI" pitchFamily="34" charset="0"/>
              </a:rPr>
              <a:t>AIR SPRAY THE COMPONENTS TO </a:t>
            </a:r>
            <a:r>
              <a:rPr lang="en-US" altLang="zh-TW" sz="1100" b="0" u="sng">
                <a:latin typeface="Segoe UI" pitchFamily="34" charset="0"/>
                <a:cs typeface="Segoe UI" pitchFamily="34" charset="0"/>
              </a:rPr>
              <a:t>REMOVE SAND RESIDUE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100" b="0">
                <a:latin typeface="Segoe UI" pitchFamily="34" charset="0"/>
                <a:cs typeface="Segoe UI" pitchFamily="34" charset="0"/>
              </a:rPr>
              <a:t>                             …WIPE CLEAN WITH IPA</a:t>
            </a:r>
            <a:endParaRPr lang="zh-TW" altLang="en-US" sz="1100" b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178" name="TextBox 2"/>
          <p:cNvSpPr txBox="1">
            <a:spLocks noChangeArrowheads="1"/>
          </p:cNvSpPr>
          <p:nvPr/>
        </p:nvSpPr>
        <p:spPr bwMode="auto">
          <a:xfrm>
            <a:off x="5774866" y="3162300"/>
            <a:ext cx="2088480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拆下的零件帶去噴沙</a:t>
            </a:r>
            <a:endParaRPr lang="zh-TW" altLang="en-US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763713" y="1628775"/>
            <a:ext cx="1152525" cy="1295400"/>
          </a:xfrm>
          <a:prstGeom prst="ellipse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 smtClean="0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9242" y="549275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 smtClean="0">
                <a:ln w="0"/>
                <a:solidFill>
                  <a:srgbClr val="FF0000"/>
                </a:solidFill>
              </a:rPr>
              <a:t>11</a:t>
            </a:r>
            <a:endParaRPr lang="zh-TW" altLang="en-US" sz="4000" b="1" cap="none" spc="0" dirty="0">
              <a:ln w="0"/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56506" y="546615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 smtClean="0">
                <a:ln w="0"/>
                <a:solidFill>
                  <a:srgbClr val="FF0000"/>
                </a:solidFill>
              </a:rPr>
              <a:t>12</a:t>
            </a:r>
            <a:endParaRPr lang="zh-TW" altLang="en-US" sz="4000" b="1" cap="none" spc="0" dirty="0">
              <a:ln w="0"/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0873A04-38BC-420C-9620-A3CFAAE5F884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828675" y="2420938"/>
            <a:ext cx="7772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45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D006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kumimoji="0" lang="en-US" sz="13700" dirty="0" smtClean="0">
                <a:solidFill>
                  <a:srgbClr val="00B05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ASSEMBLE</a:t>
            </a:r>
            <a:r>
              <a:rPr kumimoji="0" lang="en-US" sz="4400" dirty="0" smtClean="0">
                <a:solidFill>
                  <a:srgbClr val="00B05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defRPr/>
            </a:pPr>
            <a:r>
              <a:rPr kumimoji="0" lang="en-US" sz="6700" dirty="0" smtClean="0">
                <a:solidFill>
                  <a:srgbClr val="00B05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OF COMPONENTS</a:t>
            </a:r>
            <a:endParaRPr kumimoji="0" lang="en-US" sz="6700" dirty="0">
              <a:solidFill>
                <a:srgbClr val="00B050"/>
              </a:solidFill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C536A56-49B0-422F-838C-DE5A9166DE75}" type="slidenum">
              <a:rPr lang="zh-TW" altLang="en-US" sz="1200" b="0" smtClean="0">
                <a:solidFill>
                  <a:srgbClr val="7F7F7F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zh-TW" altLang="en-US" sz="1200" b="0" smtClean="0">
              <a:solidFill>
                <a:srgbClr val="7F7F7F"/>
              </a:solidFill>
            </a:endParaRPr>
          </a:p>
        </p:txBody>
      </p:sp>
      <p:pic>
        <p:nvPicPr>
          <p:cNvPr id="14339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549275"/>
            <a:ext cx="3395662" cy="2546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569913"/>
            <a:ext cx="3397250" cy="2546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3721100"/>
            <a:ext cx="3395662" cy="25479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3721100"/>
            <a:ext cx="3397250" cy="25479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3" name="TextBox 6"/>
          <p:cNvSpPr txBox="1">
            <a:spLocks noChangeArrowheads="1"/>
          </p:cNvSpPr>
          <p:nvPr/>
        </p:nvSpPr>
        <p:spPr bwMode="auto">
          <a:xfrm>
            <a:off x="1285149" y="3095625"/>
            <a:ext cx="2314439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清理好的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SOURCE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BODY</a:t>
            </a:r>
          </a:p>
        </p:txBody>
      </p:sp>
      <p:sp>
        <p:nvSpPr>
          <p:cNvPr id="14344" name="TextBox 7"/>
          <p:cNvSpPr txBox="1">
            <a:spLocks noChangeArrowheads="1"/>
          </p:cNvSpPr>
          <p:nvPr/>
        </p:nvSpPr>
        <p:spPr bwMode="auto">
          <a:xfrm>
            <a:off x="5897343" y="6247935"/>
            <a:ext cx="2153088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安裝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CERAMIC </a:t>
            </a: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SPACER</a:t>
            </a:r>
          </a:p>
        </p:txBody>
      </p:sp>
      <p:sp>
        <p:nvSpPr>
          <p:cNvPr id="14345" name="TextBox 8"/>
          <p:cNvSpPr txBox="1">
            <a:spLocks noChangeArrowheads="1"/>
          </p:cNvSpPr>
          <p:nvPr/>
        </p:nvSpPr>
        <p:spPr bwMode="auto">
          <a:xfrm>
            <a:off x="960846" y="6269038"/>
            <a:ext cx="2963044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 pitchFamily="34" charset="0"/>
              </a:rPr>
              <a:t>安裝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  <a:cs typeface="Segoe UI" pitchFamily="34" charset="0"/>
              </a:rPr>
              <a:t>SHOULDER SCREW SPRING</a:t>
            </a:r>
            <a:endParaRPr lang="en-US" altLang="zh-TW" sz="1600" dirty="0">
              <a:solidFill>
                <a:schemeClr val="bg1"/>
              </a:solidFill>
              <a:latin typeface="+mn-lt"/>
              <a:cs typeface="Segoe UI" pitchFamily="34" charset="0"/>
            </a:endParaRPr>
          </a:p>
        </p:txBody>
      </p:sp>
      <p:sp>
        <p:nvSpPr>
          <p:cNvPr id="14346" name="TextBox 9"/>
          <p:cNvSpPr txBox="1">
            <a:spLocks noChangeArrowheads="1"/>
          </p:cNvSpPr>
          <p:nvPr/>
        </p:nvSpPr>
        <p:spPr bwMode="auto">
          <a:xfrm>
            <a:off x="5857875" y="3124200"/>
            <a:ext cx="2232025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dirty="0">
                <a:solidFill>
                  <a:schemeClr val="bg1"/>
                </a:solidFill>
                <a:latin typeface="+mn-lt"/>
                <a:cs typeface="Segoe UI" pitchFamily="34" charset="0"/>
              </a:rPr>
              <a:t>TOP / MOUNTING SLOT</a:t>
            </a:r>
          </a:p>
        </p:txBody>
      </p:sp>
      <p:pic>
        <p:nvPicPr>
          <p:cNvPr id="14347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4344988"/>
            <a:ext cx="2889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8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4995863"/>
            <a:ext cx="287338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9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4344988"/>
            <a:ext cx="2889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0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4994275"/>
            <a:ext cx="287337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1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513" y="4352925"/>
            <a:ext cx="287337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2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838" y="4362450"/>
            <a:ext cx="2889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3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4987925"/>
            <a:ext cx="287338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4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3" y="4387850"/>
            <a:ext cx="2889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5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38" y="4987925"/>
            <a:ext cx="287337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330274" y="3645039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 smtClean="0">
                <a:ln w="0"/>
                <a:solidFill>
                  <a:srgbClr val="00B050"/>
                </a:solidFill>
              </a:rPr>
              <a:t>1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45967" y="3645039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rgbClr val="00B050"/>
                </a:solidFill>
              </a:rPr>
              <a:t>2</a:t>
            </a:r>
            <a:endParaRPr lang="zh-TW" altLang="en-US" sz="4000" b="1" cap="none" spc="0" dirty="0">
              <a:ln w="0"/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1" ma:contentTypeDescription="Fill out this form." ma:contentTypeScope="" ma:versionID="dcd152325ad65a67ccae7fea5b8715c7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c96e55b6067358e6790c6e364f94c3c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830572-F991-4E64-93DE-B999D8676DCA}"/>
</file>

<file path=customXml/itemProps2.xml><?xml version="1.0" encoding="utf-8"?>
<ds:datastoreItem xmlns:ds="http://schemas.openxmlformats.org/officeDocument/2006/customXml" ds:itemID="{95A2EBA5-A02F-4D87-84C6-5432F8385BC1}"/>
</file>

<file path=customXml/itemProps3.xml><?xml version="1.0" encoding="utf-8"?>
<ds:datastoreItem xmlns:ds="http://schemas.openxmlformats.org/officeDocument/2006/customXml" ds:itemID="{A6E2AC4C-FE06-4EB5-A213-DB7E597777DE}"/>
</file>

<file path=docProps/app.xml><?xml version="1.0" encoding="utf-8"?>
<Properties xmlns="http://schemas.openxmlformats.org/officeDocument/2006/extended-properties" xmlns:vt="http://schemas.openxmlformats.org/officeDocument/2006/docPropsVTypes">
  <Template>NTC_A</Template>
  <TotalTime>47165</TotalTime>
  <Words>631</Words>
  <Application>Microsoft Office PowerPoint</Application>
  <PresentationFormat>如螢幕大小 (4:3)</PresentationFormat>
  <Paragraphs>173</Paragraphs>
  <Slides>24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新細明體</vt:lpstr>
      <vt:lpstr>標楷體</vt:lpstr>
      <vt:lpstr>Arial</vt:lpstr>
      <vt:lpstr>Arial Black</vt:lpstr>
      <vt:lpstr>Calibri</vt:lpstr>
      <vt:lpstr>Segoe UI</vt:lpstr>
      <vt:lpstr>Office Theme</vt:lpstr>
      <vt:lpstr>第三次新人週報</vt:lpstr>
      <vt:lpstr>GSD 200  SOURCE HEAD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ISOLATION TEST</vt:lpstr>
      <vt:lpstr>PowerPoint 簡報</vt:lpstr>
      <vt:lpstr>PowerPoint 簡報</vt:lpstr>
      <vt:lpstr>PowerPoint 簡報</vt:lpstr>
      <vt:lpstr>PowerPoint 簡報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AD10 YHChang8</dc:creator>
  <cp:lastModifiedBy>S220 THChiu</cp:lastModifiedBy>
  <cp:revision>247</cp:revision>
  <dcterms:created xsi:type="dcterms:W3CDTF">2012-03-21T02:57:47Z</dcterms:created>
  <dcterms:modified xsi:type="dcterms:W3CDTF">2020-05-19T01:11:58Z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0x010101007D10E3BF7F339F4197AC12702D94D274</vt:lpwstr>
  </property>
  <property fmtid="{D5CDD505-2E9C-101B-9397-08002B2CF9AE}" pid="3" name="Order">
    <vt:r8>28100</vt:r8>
  </property>
</Properties>
</file>